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3" r:id="rId2"/>
    <p:sldId id="325" r:id="rId3"/>
    <p:sldId id="286" r:id="rId4"/>
    <p:sldId id="288" r:id="rId5"/>
    <p:sldId id="296" r:id="rId6"/>
    <p:sldId id="317" r:id="rId7"/>
    <p:sldId id="312" r:id="rId8"/>
    <p:sldId id="297" r:id="rId9"/>
    <p:sldId id="304" r:id="rId10"/>
    <p:sldId id="303" r:id="rId11"/>
    <p:sldId id="305" r:id="rId12"/>
    <p:sldId id="306" r:id="rId13"/>
    <p:sldId id="307" r:id="rId14"/>
    <p:sldId id="309" r:id="rId15"/>
    <p:sldId id="308" r:id="rId16"/>
    <p:sldId id="292" r:id="rId17"/>
    <p:sldId id="294" r:id="rId18"/>
    <p:sldId id="290" r:id="rId19"/>
    <p:sldId id="313" r:id="rId20"/>
    <p:sldId id="295" r:id="rId21"/>
    <p:sldId id="318" r:id="rId22"/>
    <p:sldId id="326" r:id="rId2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DA"/>
    <a:srgbClr val="003300"/>
    <a:srgbClr val="FF0000"/>
    <a:srgbClr val="DDDDDD"/>
    <a:srgbClr val="FF6600"/>
    <a:srgbClr val="FFFFCC"/>
    <a:srgbClr val="CC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3" autoAdjust="0"/>
    <p:restoredTop sz="94915" autoAdjust="0"/>
  </p:normalViewPr>
  <p:slideViewPr>
    <p:cSldViewPr>
      <p:cViewPr varScale="1">
        <p:scale>
          <a:sx n="110" d="100"/>
          <a:sy n="110" d="100"/>
        </p:scale>
        <p:origin x="85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D8ECBB9-3C65-4143-9F97-1EDC402617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908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429000"/>
            <a:ext cx="5257800" cy="514350"/>
          </a:xfrm>
        </p:spPr>
        <p:txBody>
          <a:bodyPr/>
          <a:lstStyle>
            <a:lvl1pPr algn="l">
              <a:defRPr sz="5400" b="1"/>
            </a:lvl1pPr>
          </a:lstStyle>
          <a:p>
            <a:pPr lvl="0"/>
            <a:r>
              <a:rPr lang="en-US" altLang="en-US" noProof="0"/>
              <a:t>Master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943350"/>
            <a:ext cx="6400800" cy="131445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41C78-4DE6-4699-A5CF-5DA1C27B52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73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C5A08-596B-427C-BA1B-51C5D15DD2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36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6515100" y="342900"/>
            <a:ext cx="1943100" cy="42291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685800" y="342900"/>
            <a:ext cx="5676900" cy="42291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383F15-D1D6-4BCC-A7D0-EA0DFE9F67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89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06307-4183-4F42-AAC9-24FBF19A0F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53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DE016-831E-4218-9CEE-B999BC94DC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52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685800" y="1257300"/>
            <a:ext cx="3810000" cy="331470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4648200" y="1257300"/>
            <a:ext cx="3810000" cy="331470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60E38-8511-49C9-9D36-5E776C26B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72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BA280D-61E7-49BF-94F7-018830563F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37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9F5AB-5CE4-492E-BC58-2DD2F5013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0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5EE7D-9D02-4C70-80EF-3BA1B44BF7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16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44832-862A-49F0-8543-E9A0EE5F9A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0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EBE68-5781-45DF-908D-2B68F125EA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56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429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57300"/>
            <a:ext cx="77724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16BFF6B-BC3E-4A7D-A91C-DA2C015CAF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anose="0204060205030503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anose="0204060205030503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anose="0204060205030503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anose="0204060205030503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anose="0204060205030503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anose="0204060205030503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anose="0204060205030503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anose="020406020503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9.xml"/><Relationship Id="rId7" Type="http://schemas.openxmlformats.org/officeDocument/2006/relationships/slide" Target="slide13.xml"/><Relationship Id="rId12" Type="http://schemas.openxmlformats.org/officeDocument/2006/relationships/image" Target="../media/image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image" Target="../media/image7.png"/><Relationship Id="rId5" Type="http://schemas.openxmlformats.org/officeDocument/2006/relationships/slide" Target="slide11.xml"/><Relationship Id="rId10" Type="http://schemas.openxmlformats.org/officeDocument/2006/relationships/image" Target="../media/image6.png"/><Relationship Id="rId4" Type="http://schemas.openxmlformats.org/officeDocument/2006/relationships/slide" Target="slide10.xml"/><Relationship Id="rId9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1200151" y="-81270"/>
            <a:ext cx="184727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179" name="Rectangle 6"/>
          <p:cNvSpPr>
            <a:spLocks noChangeArrowheads="1"/>
          </p:cNvSpPr>
          <p:nvPr/>
        </p:nvSpPr>
        <p:spPr bwMode="auto">
          <a:xfrm>
            <a:off x="1200151" y="-81270"/>
            <a:ext cx="184727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180" name="Rectangle 9"/>
          <p:cNvSpPr>
            <a:spLocks noChangeArrowheads="1"/>
          </p:cNvSpPr>
          <p:nvPr/>
        </p:nvSpPr>
        <p:spPr bwMode="auto">
          <a:xfrm>
            <a:off x="1200151" y="-81270"/>
            <a:ext cx="184727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181" name="Rectangle 12"/>
          <p:cNvSpPr>
            <a:spLocks noChangeArrowheads="1"/>
          </p:cNvSpPr>
          <p:nvPr/>
        </p:nvSpPr>
        <p:spPr bwMode="auto">
          <a:xfrm>
            <a:off x="1200151" y="-81270"/>
            <a:ext cx="184727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182" name="Rectangle 15"/>
          <p:cNvSpPr>
            <a:spLocks noChangeArrowheads="1"/>
          </p:cNvSpPr>
          <p:nvPr/>
        </p:nvSpPr>
        <p:spPr bwMode="auto">
          <a:xfrm>
            <a:off x="1200151" y="-81270"/>
            <a:ext cx="184727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183" name="Rectangle 28"/>
          <p:cNvSpPr>
            <a:spLocks noChangeArrowheads="1"/>
          </p:cNvSpPr>
          <p:nvPr/>
        </p:nvSpPr>
        <p:spPr bwMode="auto">
          <a:xfrm>
            <a:off x="1200151" y="-81270"/>
            <a:ext cx="184727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/>
        </p:nvSpPr>
        <p:spPr bwMode="auto">
          <a:xfrm>
            <a:off x="-502444" y="483036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700">
              <a:solidFill>
                <a:srgbClr val="000000"/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08"/>
            <a:ext cx="9144000" cy="5143500"/>
          </a:xfrm>
          <a:prstGeom prst="rect">
            <a:avLst/>
          </a:prstGeom>
        </p:spPr>
      </p:pic>
      <p:sp>
        <p:nvSpPr>
          <p:cNvPr id="50185" name="WordArt 21"/>
          <p:cNvSpPr>
            <a:spLocks noChangeArrowheads="1" noChangeShapeType="1" noTextEdit="1"/>
          </p:cNvSpPr>
          <p:nvPr/>
        </p:nvSpPr>
        <p:spPr bwMode="auto">
          <a:xfrm>
            <a:off x="5143502" y="971550"/>
            <a:ext cx="2521744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0186" name="TextBox 23"/>
          <p:cNvSpPr txBox="1">
            <a:spLocks noChangeArrowheads="1"/>
          </p:cNvSpPr>
          <p:nvPr/>
        </p:nvSpPr>
        <p:spPr bwMode="auto">
          <a:xfrm>
            <a:off x="2339752" y="1268369"/>
            <a:ext cx="4730331" cy="60016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 - Lớp 5</a:t>
            </a:r>
            <a:endParaRPr lang="en-US" sz="33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92" name="AutoShape 2" descr="Vẽ tranh an toàn giao thông đơn giản và ý nghĩa nhất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700">
              <a:solidFill>
                <a:srgbClr val="000000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3717" y="2162384"/>
            <a:ext cx="5903091" cy="126957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"/>
                <a:solidFill>
                  <a:srgbClr val="0082D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TUẦN </a:t>
            </a:r>
            <a:r>
              <a:rPr lang="en-US" sz="3000" b="1" dirty="0" smtClean="0">
                <a:ln w="1905"/>
                <a:solidFill>
                  <a:srgbClr val="0082D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5</a:t>
            </a:r>
          </a:p>
          <a:p>
            <a:pPr algn="ctr"/>
            <a:endParaRPr lang="en-US" sz="1800" b="1" dirty="0">
              <a:ln w="1905"/>
              <a:solidFill>
                <a:srgbClr val="0082D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 err="1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MỞ</a:t>
            </a:r>
            <a:r>
              <a:rPr lang="en-US" sz="30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RỘNG</a:t>
            </a:r>
            <a:r>
              <a:rPr lang="en-US" sz="30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VỐN</a:t>
            </a:r>
            <a:r>
              <a:rPr lang="en-US" sz="30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HÒA</a:t>
            </a:r>
            <a:r>
              <a:rPr lang="en-US" sz="3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BÌNH</a:t>
            </a:r>
            <a:r>
              <a:rPr lang="en-US" sz="3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0194" name="AutoShape 2" descr="BÁC HỒ VỚI THIẾU NHI - KHU DI TÍCH KIM LIÊN"/>
          <p:cNvSpPr>
            <a:spLocks noChangeAspect="1" noChangeArrowheads="1"/>
          </p:cNvSpPr>
          <p:nvPr/>
        </p:nvSpPr>
        <p:spPr bwMode="auto">
          <a:xfrm>
            <a:off x="1373981" y="595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7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50195" name="AutoShape 5" descr="Xúc động với chùm hình ảnh Bác Hồ với thiếu nhi đẹp nhất"/>
          <p:cNvSpPr>
            <a:spLocks noChangeAspect="1" noChangeArrowheads="1"/>
          </p:cNvSpPr>
          <p:nvPr/>
        </p:nvSpPr>
        <p:spPr bwMode="auto">
          <a:xfrm>
            <a:off x="1488281" y="12025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7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50196" name="AutoShape 9" descr="Hình ảnh màu hiếm về Chủ tịch Hồ Chí Minh (Phần 2)"/>
          <p:cNvSpPr>
            <a:spLocks noChangeAspect="1" noChangeArrowheads="1"/>
          </p:cNvSpPr>
          <p:nvPr/>
        </p:nvSpPr>
        <p:spPr bwMode="auto">
          <a:xfrm>
            <a:off x="1602581" y="23455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7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" name="AutoShape 2" descr="Đọc truyện Trạng Quỳnh mang lại ý nghĩa cuộc sống"/>
          <p:cNvSpPr>
            <a:spLocks noChangeAspect="1" noChangeArrowheads="1"/>
          </p:cNvSpPr>
          <p:nvPr/>
        </p:nvSpPr>
        <p:spPr bwMode="auto">
          <a:xfrm>
            <a:off x="1716881" y="34885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8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3"/>
          <p:cNvGrpSpPr>
            <a:grpSpLocks/>
          </p:cNvGrpSpPr>
          <p:nvPr/>
        </p:nvGrpSpPr>
        <p:grpSpPr bwMode="auto">
          <a:xfrm>
            <a:off x="2362200" y="1147396"/>
            <a:ext cx="2514600" cy="999025"/>
            <a:chOff x="816" y="576"/>
            <a:chExt cx="1584" cy="606"/>
          </a:xfrm>
        </p:grpSpPr>
        <p:sp>
          <p:nvSpPr>
            <p:cNvPr id="17416" name="Text Box 16"/>
            <p:cNvSpPr txBox="1">
              <a:spLocks noChangeArrowheads="1"/>
            </p:cNvSpPr>
            <p:nvPr/>
          </p:nvSpPr>
          <p:spPr bwMode="auto">
            <a:xfrm>
              <a:off x="912" y="576"/>
              <a:ext cx="1392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</a:endParaRPr>
            </a:p>
          </p:txBody>
        </p:sp>
        <p:sp>
          <p:nvSpPr>
            <p:cNvPr id="17414" name="Text Box 17"/>
            <p:cNvSpPr txBox="1">
              <a:spLocks noChangeArrowheads="1"/>
            </p:cNvSpPr>
            <p:nvPr/>
          </p:nvSpPr>
          <p:spPr bwMode="auto">
            <a:xfrm>
              <a:off x="816" y="790"/>
              <a:ext cx="1584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Hiền</a:t>
              </a:r>
              <a:r>
                <a:rPr lang="en-US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hòa</a:t>
              </a:r>
              <a:r>
                <a:rPr lang="en-US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609600" y="3143250"/>
            <a:ext cx="6248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Hiền lành và ôn 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hòa.</a:t>
            </a:r>
            <a:endParaRPr lang="en-US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17412" name="AutoShape 20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7724775" y="4760913"/>
            <a:ext cx="227013" cy="215900"/>
          </a:xfrm>
          <a:prstGeom prst="actionButtonForwardNex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1676400" y="457200"/>
            <a:ext cx="3886200" cy="2114550"/>
            <a:chOff x="384" y="192"/>
            <a:chExt cx="2448" cy="1248"/>
          </a:xfrm>
        </p:grpSpPr>
        <p:grpSp>
          <p:nvGrpSpPr>
            <p:cNvPr id="18437" name="Group 3"/>
            <p:cNvGrpSpPr>
              <a:grpSpLocks/>
            </p:cNvGrpSpPr>
            <p:nvPr/>
          </p:nvGrpSpPr>
          <p:grpSpPr bwMode="auto">
            <a:xfrm>
              <a:off x="384" y="192"/>
              <a:ext cx="2448" cy="1248"/>
              <a:chOff x="528" y="624"/>
              <a:chExt cx="2448" cy="1248"/>
            </a:xfrm>
          </p:grpSpPr>
          <p:sp>
            <p:nvSpPr>
              <p:cNvPr id="18439" name="AutoShape 4"/>
              <p:cNvSpPr>
                <a:spLocks noChangeArrowheads="1"/>
              </p:cNvSpPr>
              <p:nvPr/>
            </p:nvSpPr>
            <p:spPr bwMode="auto">
              <a:xfrm>
                <a:off x="528" y="624"/>
                <a:ext cx="2448" cy="1248"/>
              </a:xfrm>
              <a:prstGeom prst="irregularSeal1">
                <a:avLst/>
              </a:prstGeom>
              <a:solidFill>
                <a:srgbClr val="CC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40" name="Text Box 5"/>
              <p:cNvSpPr txBox="1">
                <a:spLocks noChangeArrowheads="1"/>
              </p:cNvSpPr>
              <p:nvPr/>
            </p:nvSpPr>
            <p:spPr bwMode="auto">
              <a:xfrm>
                <a:off x="1056" y="1008"/>
                <a:ext cx="1392" cy="381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6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816" y="576"/>
              <a:ext cx="1584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FF0000"/>
                  </a:solidFill>
                  <a:latin typeface="Times New Roman" panose="02020603050405020304" pitchFamily="18" charset="0"/>
                </a:rPr>
                <a:t>Thanh bình?</a:t>
              </a:r>
            </a:p>
          </p:txBody>
        </p:sp>
      </p:grp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990600" y="3028950"/>
            <a:ext cx="5943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Yên vui trong cảnh hòa 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bình.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7724775" y="4760913"/>
            <a:ext cx="227013" cy="215900"/>
          </a:xfrm>
          <a:prstGeom prst="actionButtonForwardNex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1676400" y="457200"/>
            <a:ext cx="3886200" cy="2114550"/>
            <a:chOff x="384" y="192"/>
            <a:chExt cx="2448" cy="1248"/>
          </a:xfrm>
        </p:grpSpPr>
        <p:grpSp>
          <p:nvGrpSpPr>
            <p:cNvPr id="19461" name="Group 3"/>
            <p:cNvGrpSpPr>
              <a:grpSpLocks/>
            </p:cNvGrpSpPr>
            <p:nvPr/>
          </p:nvGrpSpPr>
          <p:grpSpPr bwMode="auto">
            <a:xfrm>
              <a:off x="384" y="192"/>
              <a:ext cx="2448" cy="1248"/>
              <a:chOff x="528" y="624"/>
              <a:chExt cx="2448" cy="1248"/>
            </a:xfrm>
          </p:grpSpPr>
          <p:sp>
            <p:nvSpPr>
              <p:cNvPr id="19463" name="AutoShape 4"/>
              <p:cNvSpPr>
                <a:spLocks noChangeArrowheads="1"/>
              </p:cNvSpPr>
              <p:nvPr/>
            </p:nvSpPr>
            <p:spPr bwMode="auto">
              <a:xfrm>
                <a:off x="528" y="624"/>
                <a:ext cx="2448" cy="1248"/>
              </a:xfrm>
              <a:prstGeom prst="irregularSeal1">
                <a:avLst/>
              </a:prstGeom>
              <a:solidFill>
                <a:srgbClr val="FF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64" name="Text Box 5"/>
              <p:cNvSpPr txBox="1">
                <a:spLocks noChangeArrowheads="1"/>
              </p:cNvSpPr>
              <p:nvPr/>
            </p:nvSpPr>
            <p:spPr bwMode="auto">
              <a:xfrm>
                <a:off x="1056" y="1008"/>
                <a:ext cx="1392" cy="381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6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816" y="576"/>
              <a:ext cx="1584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Bình thản?</a:t>
              </a:r>
            </a:p>
          </p:txBody>
        </p:sp>
      </p:grp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1066800" y="2914650"/>
            <a:ext cx="6553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Tâm trạng nhẹ nhàng, thoải mái, không có điều gì áy náy lo 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nghĩ.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0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7724775" y="4760913"/>
            <a:ext cx="227013" cy="215900"/>
          </a:xfrm>
          <a:prstGeom prst="actionButtonForwardNex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1676400" y="628650"/>
            <a:ext cx="3886200" cy="2114550"/>
            <a:chOff x="384" y="192"/>
            <a:chExt cx="2448" cy="1248"/>
          </a:xfrm>
        </p:grpSpPr>
        <p:grpSp>
          <p:nvGrpSpPr>
            <p:cNvPr id="20486" name="Group 3"/>
            <p:cNvGrpSpPr>
              <a:grpSpLocks/>
            </p:cNvGrpSpPr>
            <p:nvPr/>
          </p:nvGrpSpPr>
          <p:grpSpPr bwMode="auto">
            <a:xfrm>
              <a:off x="384" y="192"/>
              <a:ext cx="2448" cy="1248"/>
              <a:chOff x="528" y="624"/>
              <a:chExt cx="2448" cy="1248"/>
            </a:xfrm>
          </p:grpSpPr>
          <p:sp>
            <p:nvSpPr>
              <p:cNvPr id="20488" name="AutoShape 4"/>
              <p:cNvSpPr>
                <a:spLocks noChangeArrowheads="1"/>
              </p:cNvSpPr>
              <p:nvPr/>
            </p:nvSpPr>
            <p:spPr bwMode="auto">
              <a:xfrm>
                <a:off x="528" y="624"/>
                <a:ext cx="2448" cy="1248"/>
              </a:xfrm>
              <a:prstGeom prst="irregularSeal1">
                <a:avLst/>
              </a:prstGeom>
              <a:solidFill>
                <a:srgbClr val="FFFF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489" name="Text Box 5"/>
              <p:cNvSpPr txBox="1">
                <a:spLocks noChangeArrowheads="1"/>
              </p:cNvSpPr>
              <p:nvPr/>
            </p:nvSpPr>
            <p:spPr bwMode="auto">
              <a:xfrm>
                <a:off x="1056" y="1008"/>
                <a:ext cx="1392" cy="381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6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0487" name="Text Box 6"/>
            <p:cNvSpPr txBox="1">
              <a:spLocks noChangeArrowheads="1"/>
            </p:cNvSpPr>
            <p:nvPr/>
          </p:nvSpPr>
          <p:spPr bwMode="auto">
            <a:xfrm>
              <a:off x="816" y="576"/>
              <a:ext cx="1584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FF0000"/>
                  </a:solidFill>
                  <a:latin typeface="Times New Roman" panose="02020603050405020304" pitchFamily="18" charset="0"/>
                </a:rPr>
                <a:t>Thái bình?</a:t>
              </a:r>
            </a:p>
          </p:txBody>
        </p:sp>
      </p:grp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1524000" y="2971800"/>
            <a:ext cx="5257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533400" y="3257550"/>
            <a:ext cx="7543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Yên ổn, không có chiến tranh, loạn lạc.</a:t>
            </a:r>
          </a:p>
        </p:txBody>
      </p:sp>
      <p:sp>
        <p:nvSpPr>
          <p:cNvPr id="20485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7724775" y="4760913"/>
            <a:ext cx="227013" cy="215900"/>
          </a:xfrm>
          <a:prstGeom prst="actionButtonForwardNex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1676400" y="457200"/>
            <a:ext cx="3886200" cy="2114550"/>
            <a:chOff x="384" y="192"/>
            <a:chExt cx="2448" cy="1248"/>
          </a:xfrm>
        </p:grpSpPr>
        <p:grpSp>
          <p:nvGrpSpPr>
            <p:cNvPr id="21510" name="Group 3"/>
            <p:cNvGrpSpPr>
              <a:grpSpLocks/>
            </p:cNvGrpSpPr>
            <p:nvPr/>
          </p:nvGrpSpPr>
          <p:grpSpPr bwMode="auto">
            <a:xfrm>
              <a:off x="384" y="192"/>
              <a:ext cx="2448" cy="1248"/>
              <a:chOff x="528" y="624"/>
              <a:chExt cx="2448" cy="1248"/>
            </a:xfrm>
          </p:grpSpPr>
          <p:sp>
            <p:nvSpPr>
              <p:cNvPr id="21512" name="AutoShape 4"/>
              <p:cNvSpPr>
                <a:spLocks noChangeArrowheads="1"/>
              </p:cNvSpPr>
              <p:nvPr/>
            </p:nvSpPr>
            <p:spPr bwMode="auto">
              <a:xfrm>
                <a:off x="528" y="624"/>
                <a:ext cx="2448" cy="1248"/>
              </a:xfrm>
              <a:prstGeom prst="irregularSeal1">
                <a:avLst/>
              </a:prstGeom>
              <a:solidFill>
                <a:srgbClr val="FF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3" name="Text Box 5"/>
              <p:cNvSpPr txBox="1">
                <a:spLocks noChangeArrowheads="1"/>
              </p:cNvSpPr>
              <p:nvPr/>
            </p:nvSpPr>
            <p:spPr bwMode="auto">
              <a:xfrm>
                <a:off x="1056" y="1008"/>
                <a:ext cx="1392" cy="381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6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1511" name="Text Box 6"/>
            <p:cNvSpPr txBox="1">
              <a:spLocks noChangeArrowheads="1"/>
            </p:cNvSpPr>
            <p:nvPr/>
          </p:nvSpPr>
          <p:spPr bwMode="auto">
            <a:xfrm>
              <a:off x="816" y="576"/>
              <a:ext cx="1584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Thanh thản?</a:t>
              </a:r>
            </a:p>
          </p:txBody>
        </p:sp>
      </p:grp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1371600" y="2628900"/>
            <a:ext cx="6553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533400" y="2992438"/>
            <a:ext cx="65532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  Tâm trạng nhẹ nhàng, thoải mái, không có gì lo lắng.</a:t>
            </a:r>
          </a:p>
        </p:txBody>
      </p:sp>
      <p:sp>
        <p:nvSpPr>
          <p:cNvPr id="21509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7724775" y="4760913"/>
            <a:ext cx="227013" cy="215900"/>
          </a:xfrm>
          <a:prstGeom prst="actionButtonForwardNex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1676400" y="457200"/>
            <a:ext cx="3886200" cy="2114550"/>
            <a:chOff x="384" y="192"/>
            <a:chExt cx="2448" cy="1248"/>
          </a:xfrm>
        </p:grpSpPr>
        <p:grpSp>
          <p:nvGrpSpPr>
            <p:cNvPr id="22533" name="Group 3"/>
            <p:cNvGrpSpPr>
              <a:grpSpLocks/>
            </p:cNvGrpSpPr>
            <p:nvPr/>
          </p:nvGrpSpPr>
          <p:grpSpPr bwMode="auto">
            <a:xfrm>
              <a:off x="384" y="192"/>
              <a:ext cx="2448" cy="1248"/>
              <a:chOff x="528" y="624"/>
              <a:chExt cx="2448" cy="1248"/>
            </a:xfrm>
          </p:grpSpPr>
          <p:sp>
            <p:nvSpPr>
              <p:cNvPr id="22535" name="AutoShape 4"/>
              <p:cNvSpPr>
                <a:spLocks noChangeArrowheads="1"/>
              </p:cNvSpPr>
              <p:nvPr/>
            </p:nvSpPr>
            <p:spPr bwMode="auto">
              <a:xfrm>
                <a:off x="528" y="624"/>
                <a:ext cx="2448" cy="1248"/>
              </a:xfrm>
              <a:prstGeom prst="irregularSeal1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36" name="Text Box 5"/>
              <p:cNvSpPr txBox="1">
                <a:spLocks noChangeArrowheads="1"/>
              </p:cNvSpPr>
              <p:nvPr/>
            </p:nvSpPr>
            <p:spPr bwMode="auto">
              <a:xfrm>
                <a:off x="1056" y="1008"/>
                <a:ext cx="1392" cy="38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6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816" y="576"/>
              <a:ext cx="1584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Times New Roman" panose="02020603050405020304" pitchFamily="18" charset="0"/>
                </a:rPr>
                <a:t>Yên tĩnh?</a:t>
              </a:r>
            </a:p>
          </p:txBody>
        </p:sp>
      </p:grp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609600" y="3086100"/>
            <a:ext cx="6400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Trạng thái không có tiếng ồn, tiếng động, không bị xáo trộn.</a:t>
            </a:r>
          </a:p>
        </p:txBody>
      </p:sp>
      <p:sp>
        <p:nvSpPr>
          <p:cNvPr id="22532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7724775" y="4760913"/>
            <a:ext cx="227013" cy="215900"/>
          </a:xfrm>
          <a:prstGeom prst="actionButtonForwardNex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71488" y="0"/>
            <a:ext cx="7286625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</a:rPr>
              <a:t>     </a:t>
            </a:r>
            <a:r>
              <a:rPr lang="en-US" altLang="en-US" sz="3600" b="1" u="sng">
                <a:latin typeface="Times New Roman" panose="02020603050405020304" pitchFamily="18" charset="0"/>
              </a:rPr>
              <a:t>Bài tập 2</a:t>
            </a:r>
            <a:r>
              <a:rPr lang="en-US" altLang="en-US" sz="3600">
                <a:latin typeface="Times New Roman" panose="02020603050405020304" pitchFamily="18" charset="0"/>
              </a:rPr>
              <a:t>: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    Những từ nào dưới đây đồng nghĩa với từ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hòa bình</a:t>
            </a:r>
            <a:r>
              <a:rPr lang="en-US" altLang="en-US" sz="3600"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1404938" y="1885950"/>
            <a:ext cx="6672262" cy="2393950"/>
            <a:chOff x="885" y="2064"/>
            <a:chExt cx="4203" cy="2011"/>
          </a:xfrm>
        </p:grpSpPr>
        <p:grpSp>
          <p:nvGrpSpPr>
            <p:cNvPr id="24591" name="Group 4"/>
            <p:cNvGrpSpPr>
              <a:grpSpLocks/>
            </p:cNvGrpSpPr>
            <p:nvPr/>
          </p:nvGrpSpPr>
          <p:grpSpPr bwMode="auto">
            <a:xfrm>
              <a:off x="885" y="2064"/>
              <a:ext cx="1760" cy="2011"/>
              <a:chOff x="885" y="2064"/>
              <a:chExt cx="1760" cy="2011"/>
            </a:xfrm>
          </p:grpSpPr>
          <p:sp>
            <p:nvSpPr>
              <p:cNvPr id="24597" name="Text Box 5"/>
              <p:cNvSpPr txBox="1">
                <a:spLocks noChangeArrowheads="1"/>
              </p:cNvSpPr>
              <p:nvPr/>
            </p:nvSpPr>
            <p:spPr bwMode="auto">
              <a:xfrm>
                <a:off x="912" y="2064"/>
                <a:ext cx="1536" cy="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457200" indent="-4572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914400" indent="-4572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371600" indent="-4572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828800" indent="-4572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286000" indent="-4572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743200" indent="-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3200400" indent="-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657600" indent="-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4114800" indent="-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a) </a:t>
                </a:r>
                <a:r>
                  <a:rPr lang="en-US" altLang="en-US" sz="3600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Bình</a:t>
                </a:r>
                <a:r>
                  <a:rPr lang="en-US" altLang="en-US" sz="36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yên</a:t>
                </a:r>
                <a:endParaRPr lang="en-US" altLang="en-US" sz="36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98" name="Rectangle 6"/>
              <p:cNvSpPr>
                <a:spLocks noChangeArrowheads="1"/>
              </p:cNvSpPr>
              <p:nvPr/>
            </p:nvSpPr>
            <p:spPr bwMode="auto">
              <a:xfrm>
                <a:off x="885" y="2544"/>
                <a:ext cx="1522" cy="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b) </a:t>
                </a:r>
                <a:r>
                  <a:rPr lang="en-US" altLang="en-US" sz="3600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Lặng</a:t>
                </a:r>
                <a:r>
                  <a:rPr lang="en-US" altLang="en-US" sz="36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yên</a:t>
                </a:r>
                <a:endParaRPr lang="en-US" altLang="en-US" sz="36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99" name="Rectangle 7"/>
              <p:cNvSpPr>
                <a:spLocks noChangeArrowheads="1"/>
              </p:cNvSpPr>
              <p:nvPr/>
            </p:nvSpPr>
            <p:spPr bwMode="auto">
              <a:xfrm>
                <a:off x="905" y="3024"/>
                <a:ext cx="1473" cy="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c) Hiền hòa</a:t>
                </a:r>
              </a:p>
            </p:txBody>
          </p:sp>
          <p:sp>
            <p:nvSpPr>
              <p:cNvPr id="24600" name="Rectangle 8"/>
              <p:cNvSpPr>
                <a:spLocks noChangeArrowheads="1"/>
              </p:cNvSpPr>
              <p:nvPr/>
            </p:nvSpPr>
            <p:spPr bwMode="auto">
              <a:xfrm>
                <a:off x="886" y="3532"/>
                <a:ext cx="1759" cy="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d) Thanh </a:t>
                </a:r>
                <a:r>
                  <a:rPr lang="en-US" altLang="en-US" sz="3600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bình</a:t>
                </a:r>
                <a:endParaRPr lang="en-US" altLang="en-US" sz="36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4592" name="Group 9"/>
            <p:cNvGrpSpPr>
              <a:grpSpLocks/>
            </p:cNvGrpSpPr>
            <p:nvPr/>
          </p:nvGrpSpPr>
          <p:grpSpPr bwMode="auto">
            <a:xfrm>
              <a:off x="3207" y="2064"/>
              <a:ext cx="1881" cy="2011"/>
              <a:chOff x="3207" y="2064"/>
              <a:chExt cx="1881" cy="2011"/>
            </a:xfrm>
          </p:grpSpPr>
          <p:sp>
            <p:nvSpPr>
              <p:cNvPr id="24593" name="Text Box 10"/>
              <p:cNvSpPr txBox="1">
                <a:spLocks noChangeArrowheads="1"/>
              </p:cNvSpPr>
              <p:nvPr/>
            </p:nvSpPr>
            <p:spPr bwMode="auto">
              <a:xfrm>
                <a:off x="3216" y="2064"/>
                <a:ext cx="1872" cy="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457200" indent="-4572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914400" indent="-4572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371600" indent="-4572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828800" indent="-4572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286000" indent="-4572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743200" indent="-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3200400" indent="-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657600" indent="-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4114800" indent="-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e) Bình thản</a:t>
                </a:r>
              </a:p>
            </p:txBody>
          </p:sp>
          <p:sp>
            <p:nvSpPr>
              <p:cNvPr id="24594" name="Rectangle 11"/>
              <p:cNvSpPr>
                <a:spLocks noChangeArrowheads="1"/>
              </p:cNvSpPr>
              <p:nvPr/>
            </p:nvSpPr>
            <p:spPr bwMode="auto">
              <a:xfrm>
                <a:off x="3224" y="2544"/>
                <a:ext cx="1549" cy="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h) </a:t>
                </a:r>
                <a:r>
                  <a:rPr lang="en-US" altLang="en-US" sz="3600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Thái</a:t>
                </a:r>
                <a:r>
                  <a:rPr lang="en-US" altLang="en-US" sz="36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bình</a:t>
                </a:r>
                <a:endParaRPr lang="en-US" altLang="en-US" sz="36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95" name="Rectangle 12"/>
              <p:cNvSpPr>
                <a:spLocks noChangeArrowheads="1"/>
              </p:cNvSpPr>
              <p:nvPr/>
            </p:nvSpPr>
            <p:spPr bwMode="auto">
              <a:xfrm>
                <a:off x="3207" y="3024"/>
                <a:ext cx="1743" cy="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g) Thanh thản</a:t>
                </a:r>
              </a:p>
            </p:txBody>
          </p:sp>
          <p:sp>
            <p:nvSpPr>
              <p:cNvPr id="24596" name="Rectangle 13"/>
              <p:cNvSpPr>
                <a:spLocks noChangeArrowheads="1"/>
              </p:cNvSpPr>
              <p:nvPr/>
            </p:nvSpPr>
            <p:spPr bwMode="auto">
              <a:xfrm>
                <a:off x="3263" y="3532"/>
                <a:ext cx="1366" cy="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i) Yên tĩnh</a:t>
                </a:r>
              </a:p>
            </p:txBody>
          </p:sp>
        </p:grpSp>
      </p:grpSp>
      <p:sp>
        <p:nvSpPr>
          <p:cNvPr id="24583" name="AutoShape 1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41713" y="4632325"/>
            <a:ext cx="287337" cy="400050"/>
          </a:xfrm>
          <a:prstGeom prst="actionButtonForwardNex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4584" name="AutoShape 1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816350" y="4629150"/>
            <a:ext cx="298450" cy="400050"/>
          </a:xfrm>
          <a:prstGeom prst="actionButtonForwardNex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4585" name="AutoShape 2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108450" y="4629150"/>
            <a:ext cx="312738" cy="400050"/>
          </a:xfrm>
          <a:prstGeom prst="actionButtonForwardNex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4586" name="AutoShape 2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400550" y="4633913"/>
            <a:ext cx="312738" cy="400050"/>
          </a:xfrm>
          <a:prstGeom prst="actionButtonForwardNex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4587" name="AutoShape 2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92650" y="4629150"/>
            <a:ext cx="312738" cy="400050"/>
          </a:xfrm>
          <a:prstGeom prst="actionButtonForwardNex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4588" name="AutoShape 3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991100" y="4629150"/>
            <a:ext cx="298450" cy="400050"/>
          </a:xfrm>
          <a:prstGeom prst="actionButtonForwardNex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4589" name="AutoShape 3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568950" y="4633913"/>
            <a:ext cx="298450" cy="400050"/>
          </a:xfrm>
          <a:prstGeom prst="actionButtonForwardNex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24590" name="AutoShape 3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276850" y="4633913"/>
            <a:ext cx="298450" cy="400050"/>
          </a:xfrm>
          <a:prstGeom prst="actionButtonForwardNex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4837" y="1779464"/>
            <a:ext cx="2676376" cy="9632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827" y="3542787"/>
            <a:ext cx="3145809" cy="96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60795" y="2353095"/>
            <a:ext cx="2810500" cy="9632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19100" y="1002089"/>
            <a:ext cx="83058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</a:rPr>
              <a:t>     </a:t>
            </a:r>
            <a:r>
              <a:rPr lang="en-US" altLang="en-US" sz="36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latin typeface="Times New Roman" panose="02020603050405020304" pitchFamily="18" charset="0"/>
              </a:rPr>
              <a:t>tập</a:t>
            </a:r>
            <a:r>
              <a:rPr lang="en-US" altLang="en-US" sz="3600" b="1" u="sng" dirty="0">
                <a:latin typeface="Times New Roman" panose="02020603050405020304" pitchFamily="18" charset="0"/>
              </a:rPr>
              <a:t> 3</a:t>
            </a:r>
            <a:r>
              <a:rPr lang="en-US" altLang="en-US" sz="3600" dirty="0">
                <a:latin typeface="Times New Roman" panose="02020603050405020304" pitchFamily="18" charset="0"/>
              </a:rPr>
              <a:t>: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     </a:t>
            </a:r>
            <a:r>
              <a:rPr lang="en-US" altLang="en-US" sz="3600" dirty="0" err="1">
                <a:latin typeface="Times New Roman" panose="02020603050405020304" pitchFamily="18" charset="0"/>
              </a:rPr>
              <a:t>Em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văn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latin typeface="Times New Roman" panose="02020603050405020304" pitchFamily="18" charset="0"/>
              </a:rPr>
              <a:t> 5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3600" dirty="0">
                <a:latin typeface="Times New Roman" panose="02020603050405020304" pitchFamily="18" charset="0"/>
              </a:rPr>
              <a:t> 7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miêu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tả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phố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mà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em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biết</a:t>
            </a:r>
            <a:r>
              <a:rPr lang="en-US" altLang="en-US" sz="3600" smtClean="0">
                <a:latin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1" name="Group 11"/>
          <p:cNvGrpSpPr>
            <a:grpSpLocks/>
          </p:cNvGrpSpPr>
          <p:nvPr/>
        </p:nvGrpSpPr>
        <p:grpSpPr bwMode="auto">
          <a:xfrm>
            <a:off x="381000" y="228600"/>
            <a:ext cx="8305800" cy="4743450"/>
            <a:chOff x="528" y="336"/>
            <a:chExt cx="5232" cy="3984"/>
          </a:xfrm>
        </p:grpSpPr>
        <p:pic>
          <p:nvPicPr>
            <p:cNvPr id="27651" name="Picture 7" descr="DAN%20B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256"/>
              <a:ext cx="2688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2" name="Picture 8" descr="kiep-bac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36"/>
              <a:ext cx="2688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3" name="Picture 10" descr="8_-No-am---Pyo-Sok-Chou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" y="2316"/>
              <a:ext cx="2526" cy="2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8" name="Group 8"/>
          <p:cNvGrpSpPr>
            <a:grpSpLocks/>
          </p:cNvGrpSpPr>
          <p:nvPr/>
        </p:nvGrpSpPr>
        <p:grpSpPr bwMode="auto">
          <a:xfrm>
            <a:off x="381000" y="228600"/>
            <a:ext cx="8559800" cy="4703763"/>
            <a:chOff x="192" y="192"/>
            <a:chExt cx="5392" cy="3951"/>
          </a:xfrm>
        </p:grpSpPr>
        <p:pic>
          <p:nvPicPr>
            <p:cNvPr id="2867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"/>
              <a:ext cx="2784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6" name="Picture 5" descr="congla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160"/>
              <a:ext cx="2784" cy="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7" name="Picture 6" descr="713812148919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60"/>
              <a:ext cx="2608" cy="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1626" t="3333" r="25740" b="3333"/>
          <a:stretch>
            <a:fillRect/>
          </a:stretch>
        </p:blipFill>
        <p:spPr bwMode="auto">
          <a:xfrm>
            <a:off x="1118486" y="-15269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29050" y="493885"/>
            <a:ext cx="21717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1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1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1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câu</a:t>
            </a:r>
            <a:endParaRPr lang="en-US" sz="21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9" y="901569"/>
            <a:ext cx="403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aril"/>
              </a:rPr>
              <a:t>Mở</a:t>
            </a:r>
            <a:r>
              <a:rPr lang="en-US" sz="24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aril"/>
              </a:rPr>
              <a:t>rộng</a:t>
            </a:r>
            <a:r>
              <a:rPr lang="en-US" sz="24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aril"/>
              </a:rPr>
              <a:t>vốn</a:t>
            </a:r>
            <a:r>
              <a:rPr lang="en-US" sz="24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aril"/>
              </a:rPr>
              <a:t>từ</a:t>
            </a:r>
            <a:r>
              <a:rPr lang="en-US" sz="2400" b="1" dirty="0">
                <a:solidFill>
                  <a:srgbClr val="FFFF00"/>
                </a:solidFill>
                <a:latin typeface="Aaril"/>
              </a:rPr>
              <a:t>: </a:t>
            </a:r>
            <a:r>
              <a:rPr lang="en-US" sz="2400" b="1" dirty="0" err="1">
                <a:solidFill>
                  <a:srgbClr val="FFFF00"/>
                </a:solidFill>
                <a:latin typeface="Aaril"/>
              </a:rPr>
              <a:t>Hòa</a:t>
            </a:r>
            <a:r>
              <a:rPr lang="en-US" sz="2400" b="1" dirty="0">
                <a:solidFill>
                  <a:srgbClr val="FFFF00"/>
                </a:solidFill>
                <a:latin typeface="Aaril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aril"/>
              </a:rPr>
              <a:t>bình</a:t>
            </a:r>
            <a:endParaRPr lang="en-US" sz="2400" b="1" dirty="0">
              <a:solidFill>
                <a:srgbClr val="FFFF00"/>
              </a:solidFill>
              <a:latin typeface="Aari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057400" y="1257300"/>
            <a:ext cx="0" cy="387093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1757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7"/>
          <p:cNvSpPr>
            <a:spLocks noChangeArrowheads="1"/>
          </p:cNvSpPr>
          <p:nvPr/>
        </p:nvSpPr>
        <p:spPr bwMode="auto">
          <a:xfrm>
            <a:off x="4479925" y="219075"/>
            <a:ext cx="184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29699" name="Rectangle 18"/>
          <p:cNvSpPr>
            <a:spLocks noChangeArrowheads="1"/>
          </p:cNvSpPr>
          <p:nvPr/>
        </p:nvSpPr>
        <p:spPr bwMode="auto">
          <a:xfrm>
            <a:off x="4479925" y="941388"/>
            <a:ext cx="1841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29700" name="Rectangle 19"/>
          <p:cNvSpPr>
            <a:spLocks noChangeArrowheads="1"/>
          </p:cNvSpPr>
          <p:nvPr/>
        </p:nvSpPr>
        <p:spPr bwMode="auto">
          <a:xfrm>
            <a:off x="4479925" y="1512888"/>
            <a:ext cx="1841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29701" name="Rectangle 20"/>
          <p:cNvSpPr>
            <a:spLocks noChangeArrowheads="1"/>
          </p:cNvSpPr>
          <p:nvPr/>
        </p:nvSpPr>
        <p:spPr bwMode="auto">
          <a:xfrm>
            <a:off x="4479925" y="1862138"/>
            <a:ext cx="184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29702" name="Rectangle 21"/>
          <p:cNvSpPr>
            <a:spLocks noChangeArrowheads="1"/>
          </p:cNvSpPr>
          <p:nvPr/>
        </p:nvSpPr>
        <p:spPr bwMode="auto">
          <a:xfrm>
            <a:off x="4479925" y="2484438"/>
            <a:ext cx="1841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29703" name="Rectangle 23"/>
          <p:cNvSpPr>
            <a:spLocks noChangeArrowheads="1"/>
          </p:cNvSpPr>
          <p:nvPr/>
        </p:nvSpPr>
        <p:spPr bwMode="auto">
          <a:xfrm>
            <a:off x="4479925" y="3719513"/>
            <a:ext cx="184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grpSp>
        <p:nvGrpSpPr>
          <p:cNvPr id="66592" name="Group 32"/>
          <p:cNvGrpSpPr>
            <a:grpSpLocks/>
          </p:cNvGrpSpPr>
          <p:nvPr/>
        </p:nvGrpSpPr>
        <p:grpSpPr bwMode="auto">
          <a:xfrm>
            <a:off x="381000" y="228600"/>
            <a:ext cx="8305800" cy="4743450"/>
            <a:chOff x="240" y="192"/>
            <a:chExt cx="5232" cy="3984"/>
          </a:xfrm>
        </p:grpSpPr>
        <p:pic>
          <p:nvPicPr>
            <p:cNvPr id="29705" name="Picture 28" descr="hotay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160"/>
              <a:ext cx="2688" cy="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29" descr="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"/>
              <a:ext cx="2688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Picture 31" descr="080326_anhtinDulichTPHC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160"/>
              <a:ext cx="2544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eace_do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-1009650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283" name="Group 3"/>
          <p:cNvGrpSpPr>
            <a:grpSpLocks/>
          </p:cNvGrpSpPr>
          <p:nvPr/>
        </p:nvGrpSpPr>
        <p:grpSpPr bwMode="auto">
          <a:xfrm>
            <a:off x="452438" y="971550"/>
            <a:ext cx="4191000" cy="3143250"/>
            <a:chOff x="285" y="816"/>
            <a:chExt cx="2640" cy="2640"/>
          </a:xfrm>
        </p:grpSpPr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>
              <a:off x="285" y="816"/>
              <a:ext cx="2640" cy="26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</a:endParaRPr>
            </a:p>
          </p:txBody>
        </p:sp>
        <p:sp>
          <p:nvSpPr>
            <p:cNvPr id="30725" name="Text Box 5"/>
            <p:cNvSpPr txBox="1">
              <a:spLocks noChangeArrowheads="1"/>
            </p:cNvSpPr>
            <p:nvPr/>
          </p:nvSpPr>
          <p:spPr bwMode="auto">
            <a:xfrm>
              <a:off x="384" y="1335"/>
              <a:ext cx="2541" cy="1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</a:rPr>
                <a:t>Em có suy nghĩ gì khi mình được sống trong cảnh hòa bình không có chiến tranh?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23498" y="1943100"/>
            <a:ext cx="4707395" cy="1655504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5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</a:t>
            </a:r>
            <a:r>
              <a:rPr lang="en-US" sz="405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5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405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5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</a:t>
            </a:r>
            <a:r>
              <a:rPr lang="en-US" sz="405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5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r>
              <a:rPr lang="en-US" sz="405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5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tốt</a:t>
            </a:r>
            <a:r>
              <a:rPr lang="en-US" sz="405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3830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638175" y="1200150"/>
            <a:ext cx="721042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</a:rPr>
              <a:t>     </a:t>
            </a:r>
            <a:r>
              <a:rPr lang="en-US" altLang="en-US" sz="3600">
                <a:latin typeface="Times New Roman" panose="02020603050405020304" pitchFamily="18" charset="0"/>
              </a:rPr>
              <a:t> Dòng</a:t>
            </a:r>
            <a:r>
              <a:rPr lang="en-US" altLang="en-US" sz="4000"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latin typeface="Times New Roman" panose="02020603050405020304" pitchFamily="18" charset="0"/>
              </a:rPr>
              <a:t>nào dưới đây nêu đúng nghĩa của từ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hòa bình</a:t>
            </a:r>
            <a:r>
              <a:rPr lang="en-US" altLang="en-US" sz="3600"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57358" name="Group 14"/>
          <p:cNvGrpSpPr>
            <a:grpSpLocks/>
          </p:cNvGrpSpPr>
          <p:nvPr/>
        </p:nvGrpSpPr>
        <p:grpSpPr bwMode="auto">
          <a:xfrm>
            <a:off x="971550" y="2400300"/>
            <a:ext cx="6688138" cy="2017713"/>
            <a:chOff x="612" y="2016"/>
            <a:chExt cx="4213" cy="1695"/>
          </a:xfrm>
        </p:grpSpPr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624" y="2016"/>
              <a:ext cx="4176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914400" indent="-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371600" indent="-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828800" indent="-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286000" indent="-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7432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32004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6576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41148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a) Trạng thái bình thản.</a:t>
              </a:r>
            </a:p>
          </p:txBody>
        </p:sp>
        <p:sp>
          <p:nvSpPr>
            <p:cNvPr id="10246" name="Rectangle 8"/>
            <p:cNvSpPr>
              <a:spLocks noChangeArrowheads="1"/>
            </p:cNvSpPr>
            <p:nvPr/>
          </p:nvSpPr>
          <p:spPr bwMode="auto">
            <a:xfrm>
              <a:off x="612" y="2592"/>
              <a:ext cx="4213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b) Trạng thái không có chiến tranh.</a:t>
              </a:r>
            </a:p>
          </p:txBody>
        </p:sp>
        <p:sp>
          <p:nvSpPr>
            <p:cNvPr id="10247" name="Rectangle 9"/>
            <p:cNvSpPr>
              <a:spLocks noChangeArrowheads="1"/>
            </p:cNvSpPr>
            <p:nvPr/>
          </p:nvSpPr>
          <p:spPr bwMode="auto">
            <a:xfrm>
              <a:off x="615" y="3168"/>
              <a:ext cx="3510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c) Trạng thái hiền hòa, yên ả.</a:t>
              </a:r>
            </a:p>
          </p:txBody>
        </p:sp>
      </p:grpSp>
      <p:sp>
        <p:nvSpPr>
          <p:cNvPr id="10244" name="Rectangle 12"/>
          <p:cNvSpPr>
            <a:spLocks noChangeArrowheads="1"/>
          </p:cNvSpPr>
          <p:nvPr/>
        </p:nvSpPr>
        <p:spPr bwMode="auto">
          <a:xfrm>
            <a:off x="3210015" y="457200"/>
            <a:ext cx="20826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>
                <a:latin typeface="Times New Roman" panose="02020603050405020304" pitchFamily="18" charset="0"/>
              </a:rPr>
              <a:t>Bài </a:t>
            </a:r>
            <a:r>
              <a:rPr lang="en-US" altLang="en-US" sz="3600" b="1" u="sng" dirty="0" smtClean="0">
                <a:latin typeface="Times New Roman" panose="02020603050405020304" pitchFamily="18" charset="0"/>
              </a:rPr>
              <a:t>tập 1</a:t>
            </a:r>
            <a:r>
              <a:rPr lang="en-US" altLang="en-US" sz="3600" dirty="0"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11"/>
          <p:cNvGrpSpPr>
            <a:grpSpLocks/>
          </p:cNvGrpSpPr>
          <p:nvPr/>
        </p:nvGrpSpPr>
        <p:grpSpPr bwMode="auto">
          <a:xfrm>
            <a:off x="1524000" y="3086100"/>
            <a:ext cx="6934200" cy="1828800"/>
            <a:chOff x="720" y="2304"/>
            <a:chExt cx="4368" cy="1632"/>
          </a:xfrm>
        </p:grpSpPr>
        <p:sp>
          <p:nvSpPr>
            <p:cNvPr id="11269" name="AutoShape 5"/>
            <p:cNvSpPr>
              <a:spLocks noChangeArrowheads="1"/>
            </p:cNvSpPr>
            <p:nvPr/>
          </p:nvSpPr>
          <p:spPr bwMode="auto">
            <a:xfrm>
              <a:off x="720" y="2304"/>
              <a:ext cx="4368" cy="1632"/>
            </a:xfrm>
            <a:prstGeom prst="cloudCallout">
              <a:avLst>
                <a:gd name="adj1" fmla="val -315407"/>
                <a:gd name="adj2" fmla="val 42806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accent2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270" name="Text Box 9"/>
            <p:cNvSpPr txBox="1">
              <a:spLocks noChangeArrowheads="1"/>
            </p:cNvSpPr>
            <p:nvPr/>
          </p:nvSpPr>
          <p:spPr bwMode="auto">
            <a:xfrm>
              <a:off x="864" y="2832"/>
              <a:ext cx="412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c) Trạng thái hiền hòa, yên ả?</a:t>
              </a:r>
            </a:p>
          </p:txBody>
        </p:sp>
      </p:grp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3048000" y="1862138"/>
            <a:ext cx="20574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152400" y="225633"/>
            <a:ext cx="6934200" cy="1828800"/>
            <a:chOff x="720" y="2304"/>
            <a:chExt cx="4368" cy="1632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720" y="2304"/>
              <a:ext cx="4368" cy="1632"/>
            </a:xfrm>
            <a:prstGeom prst="cloudCallout">
              <a:avLst>
                <a:gd name="adj1" fmla="val -315407"/>
                <a:gd name="adj2" fmla="val 42806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accent2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864" y="2832"/>
              <a:ext cx="412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a) </a:t>
              </a:r>
              <a:r>
                <a:rPr lang="en-US" altLang="en-US" sz="3600" dirty="0" err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Trạng</a:t>
              </a:r>
              <a:r>
                <a:rPr lang="en-US" altLang="en-US" sz="360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thái</a:t>
              </a:r>
              <a:r>
                <a:rPr lang="en-US" altLang="en-US" sz="360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bình</a:t>
              </a:r>
              <a:r>
                <a:rPr lang="en-US" altLang="en-US" sz="360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thản</a:t>
              </a:r>
              <a:r>
                <a:rPr lang="en-US" altLang="en-US" sz="360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609" name="Group 25"/>
          <p:cNvGrpSpPr>
            <a:grpSpLocks/>
          </p:cNvGrpSpPr>
          <p:nvPr/>
        </p:nvGrpSpPr>
        <p:grpSpPr bwMode="auto">
          <a:xfrm>
            <a:off x="304800" y="457200"/>
            <a:ext cx="6781800" cy="2228852"/>
            <a:chOff x="192" y="384"/>
            <a:chExt cx="4272" cy="1872"/>
          </a:xfrm>
        </p:grpSpPr>
        <p:sp>
          <p:nvSpPr>
            <p:cNvPr id="12297" name="Text Box 4"/>
            <p:cNvSpPr txBox="1">
              <a:spLocks noChangeArrowheads="1"/>
            </p:cNvSpPr>
            <p:nvPr/>
          </p:nvSpPr>
          <p:spPr bwMode="auto">
            <a:xfrm>
              <a:off x="288" y="384"/>
              <a:ext cx="3600" cy="543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a) </a:t>
              </a:r>
              <a:r>
                <a:rPr lang="en-US" altLang="en-US" sz="3600" dirty="0" err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Trạng</a:t>
              </a:r>
              <a:r>
                <a:rPr lang="en-US" altLang="en-US" sz="360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thái</a:t>
              </a:r>
              <a:r>
                <a:rPr lang="en-US" altLang="en-US" sz="360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bình</a:t>
              </a:r>
              <a:r>
                <a:rPr lang="en-US" altLang="en-US" sz="360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thản</a:t>
              </a:r>
              <a:r>
                <a:rPr lang="en-US" altLang="en-US" sz="360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  <p:grpSp>
          <p:nvGrpSpPr>
            <p:cNvPr id="12298" name="Group 15"/>
            <p:cNvGrpSpPr>
              <a:grpSpLocks/>
            </p:cNvGrpSpPr>
            <p:nvPr/>
          </p:nvGrpSpPr>
          <p:grpSpPr bwMode="auto">
            <a:xfrm>
              <a:off x="192" y="1008"/>
              <a:ext cx="4272" cy="1248"/>
              <a:chOff x="192" y="1008"/>
              <a:chExt cx="4272" cy="1248"/>
            </a:xfrm>
          </p:grpSpPr>
          <p:sp>
            <p:nvSpPr>
              <p:cNvPr id="12299" name="Text Box 13"/>
              <p:cNvSpPr txBox="1">
                <a:spLocks noChangeArrowheads="1"/>
              </p:cNvSpPr>
              <p:nvPr/>
            </p:nvSpPr>
            <p:spPr bwMode="auto">
              <a:xfrm>
                <a:off x="192" y="1248"/>
                <a:ext cx="4272" cy="10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dirty="0">
                    <a:latin typeface="Times New Roman" panose="02020603050405020304" pitchFamily="18" charset="0"/>
                  </a:rPr>
                  <a:t>        </a:t>
                </a:r>
                <a:r>
                  <a:rPr lang="en-US" altLang="en-US" sz="3600" dirty="0" err="1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3600" dirty="0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trạng</a:t>
                </a:r>
                <a:r>
                  <a:rPr lang="en-US" altLang="en-US" sz="3600" dirty="0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thái</a:t>
                </a:r>
                <a:r>
                  <a:rPr lang="en-US" altLang="en-US" sz="3600" dirty="0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tinh</a:t>
                </a:r>
                <a:r>
                  <a:rPr lang="en-US" altLang="en-US" sz="3600" dirty="0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thần</a:t>
                </a:r>
                <a:r>
                  <a:rPr lang="en-US" altLang="en-US" sz="3600" dirty="0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3600" dirty="0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 con </a:t>
                </a:r>
                <a:r>
                  <a:rPr lang="en-US" altLang="en-US" sz="3600" dirty="0" err="1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người</a:t>
                </a:r>
                <a:r>
                  <a:rPr lang="en-US" altLang="en-US" sz="3600" dirty="0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altLang="en-US" sz="3600" dirty="0" err="1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không</a:t>
                </a:r>
                <a:r>
                  <a:rPr lang="en-US" altLang="en-US" sz="3600" dirty="0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biểu</a:t>
                </a:r>
                <a:r>
                  <a:rPr lang="en-US" altLang="en-US" sz="3600" dirty="0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lộ</a:t>
                </a:r>
                <a:r>
                  <a:rPr lang="en-US" altLang="en-US" sz="3600" dirty="0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vi-VN" altLang="en-US" sz="3600" dirty="0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cảm </a:t>
                </a:r>
                <a:r>
                  <a:rPr lang="en-US" altLang="en-US" sz="3600" dirty="0" err="1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xúc</a:t>
                </a:r>
                <a:r>
                  <a:rPr lang="en-US" altLang="en-US" sz="3600" dirty="0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2300" name="AutoShape 14"/>
              <p:cNvSpPr>
                <a:spLocks noChangeArrowheads="1"/>
              </p:cNvSpPr>
              <p:nvPr/>
            </p:nvSpPr>
            <p:spPr bwMode="auto">
              <a:xfrm rot="3838225">
                <a:off x="157" y="1152"/>
                <a:ext cx="624" cy="336"/>
              </a:xfrm>
              <a:prstGeom prst="curvedUpArrow">
                <a:avLst>
                  <a:gd name="adj1" fmla="val 40015"/>
                  <a:gd name="adj2" fmla="val 74286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60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7611" name="Group 27"/>
          <p:cNvGrpSpPr>
            <a:grpSpLocks/>
          </p:cNvGrpSpPr>
          <p:nvPr/>
        </p:nvGrpSpPr>
        <p:grpSpPr bwMode="auto">
          <a:xfrm>
            <a:off x="833438" y="2628894"/>
            <a:ext cx="7396162" cy="2300703"/>
            <a:chOff x="288" y="2208"/>
            <a:chExt cx="4659" cy="1933"/>
          </a:xfrm>
        </p:grpSpPr>
        <p:sp>
          <p:nvSpPr>
            <p:cNvPr id="12292" name="AutoShape 6"/>
            <p:cNvSpPr>
              <a:spLocks noChangeArrowheads="1"/>
            </p:cNvSpPr>
            <p:nvPr/>
          </p:nvSpPr>
          <p:spPr bwMode="auto">
            <a:xfrm>
              <a:off x="384" y="2208"/>
              <a:ext cx="4368" cy="960"/>
            </a:xfrm>
            <a:prstGeom prst="cloudCallout">
              <a:avLst>
                <a:gd name="adj1" fmla="val -315407"/>
                <a:gd name="adj2" fmla="val 71489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accent2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2293" name="Text Box 7"/>
            <p:cNvSpPr txBox="1">
              <a:spLocks noChangeArrowheads="1"/>
            </p:cNvSpPr>
            <p:nvPr/>
          </p:nvSpPr>
          <p:spPr bwMode="auto">
            <a:xfrm>
              <a:off x="432" y="2380"/>
              <a:ext cx="4128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c) Trạng thái hiền hòa, yên ả?</a:t>
              </a:r>
            </a:p>
          </p:txBody>
        </p:sp>
        <p:sp>
          <p:nvSpPr>
            <p:cNvPr id="12294" name="Text Box 16"/>
            <p:cNvSpPr txBox="1">
              <a:spLocks noChangeArrowheads="1"/>
            </p:cNvSpPr>
            <p:nvPr/>
          </p:nvSpPr>
          <p:spPr bwMode="auto">
            <a:xfrm>
              <a:off x="288" y="3133"/>
              <a:ext cx="456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dirty="0">
                  <a:latin typeface="Times New Roman" panose="02020603050405020304" pitchFamily="18" charset="0"/>
                </a:rPr>
                <a:t>     </a:t>
              </a:r>
              <a:r>
                <a:rPr lang="en-US" altLang="en-US" sz="3600" dirty="0" err="1">
                  <a:solidFill>
                    <a:srgbClr val="FF660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600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FF6600"/>
                  </a:solidFill>
                  <a:latin typeface="Times New Roman" panose="02020603050405020304" pitchFamily="18" charset="0"/>
                </a:rPr>
                <a:t>trạng</a:t>
              </a:r>
              <a:r>
                <a:rPr lang="en-US" altLang="en-US" sz="3600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FF6600"/>
                  </a:solidFill>
                  <a:latin typeface="Times New Roman" panose="02020603050405020304" pitchFamily="18" charset="0"/>
                </a:rPr>
                <a:t>thái</a:t>
              </a:r>
              <a:r>
                <a:rPr lang="en-US" altLang="en-US" sz="3600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FF660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3600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FF6600"/>
                  </a:solidFill>
                  <a:latin typeface="Times New Roman" panose="02020603050405020304" pitchFamily="18" charset="0"/>
                </a:rPr>
                <a:t>cảnh</a:t>
              </a:r>
              <a:r>
                <a:rPr lang="en-US" altLang="en-US" sz="3600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FF6600"/>
                  </a:solidFill>
                  <a:latin typeface="Times New Roman" panose="02020603050405020304" pitchFamily="18" charset="0"/>
                </a:rPr>
                <a:t>vật</a:t>
              </a:r>
              <a:r>
                <a:rPr lang="en-US" altLang="en-US" sz="3600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FF6600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altLang="en-US" sz="3600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FF66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3600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FF6600"/>
                  </a:solidFill>
                  <a:latin typeface="Times New Roman" panose="02020603050405020304" pitchFamily="18" charset="0"/>
                </a:rPr>
                <a:t>nết</a:t>
              </a:r>
              <a:r>
                <a:rPr lang="en-US" altLang="en-US" sz="3600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 con </a:t>
              </a:r>
              <a:r>
                <a:rPr lang="en-US" altLang="en-US" sz="3600" dirty="0" err="1">
                  <a:solidFill>
                    <a:srgbClr val="FF6600"/>
                  </a:solidFill>
                  <a:latin typeface="Times New Roman" panose="02020603050405020304" pitchFamily="18" charset="0"/>
                </a:rPr>
                <a:t>người</a:t>
              </a:r>
              <a:r>
                <a:rPr lang="en-US" altLang="en-US" sz="3600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295" name="AutoShape 22"/>
            <p:cNvSpPr>
              <a:spLocks noChangeArrowheads="1"/>
            </p:cNvSpPr>
            <p:nvPr/>
          </p:nvSpPr>
          <p:spPr bwMode="auto">
            <a:xfrm rot="418821">
              <a:off x="4608" y="2787"/>
              <a:ext cx="339" cy="861"/>
            </a:xfrm>
            <a:prstGeom prst="curvedLeftArrow">
              <a:avLst>
                <a:gd name="adj1" fmla="val 48703"/>
                <a:gd name="adj2" fmla="val 122499"/>
                <a:gd name="adj3" fmla="val 3603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09575" y="479425"/>
            <a:ext cx="7286625" cy="21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</a:rPr>
              <a:t>     </a:t>
            </a:r>
            <a:r>
              <a:rPr lang="en-US" altLang="en-US" sz="36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latin typeface="Times New Roman" panose="02020603050405020304" pitchFamily="18" charset="0"/>
              </a:rPr>
              <a:t> tập1</a:t>
            </a:r>
            <a:r>
              <a:rPr lang="en-US" altLang="en-US" sz="3600" dirty="0">
                <a:latin typeface="Times New Roman" panose="02020603050405020304" pitchFamily="18" charset="0"/>
              </a:rPr>
              <a:t>: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    </a:t>
            </a:r>
            <a:r>
              <a:rPr lang="en-US" altLang="en-US" sz="3600" dirty="0" err="1">
                <a:latin typeface="Times New Roman" panose="02020603050405020304" pitchFamily="18" charset="0"/>
              </a:rPr>
              <a:t>Dòng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dưới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đây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nêu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nghĩa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3600" dirty="0"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971550" y="2800350"/>
            <a:ext cx="6688138" cy="1903413"/>
            <a:chOff x="612" y="2352"/>
            <a:chExt cx="4213" cy="1599"/>
          </a:xfrm>
        </p:grpSpPr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624" y="2352"/>
              <a:ext cx="4176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914400" indent="-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371600" indent="-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828800" indent="-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286000" indent="-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7432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32004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6576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41148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a) Trạng thái bình thản.</a:t>
              </a:r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612" y="2880"/>
              <a:ext cx="4213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FF0000"/>
                  </a:solidFill>
                  <a:latin typeface="Times New Roman" panose="02020603050405020304" pitchFamily="18" charset="0"/>
                </a:rPr>
                <a:t>b) Trạng thái không có chiến tranh.</a:t>
              </a:r>
            </a:p>
          </p:txBody>
        </p:sp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615" y="3408"/>
              <a:ext cx="3510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c) Trạng thái hiền hòa, yên ả.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571472" y="1000114"/>
            <a:ext cx="7924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Những từ nào dưới đây đồng nghĩa với từ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hòa bình</a:t>
            </a:r>
            <a:r>
              <a:rPr lang="en-US" altLang="en-US" sz="3600"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91139" name="Group 3"/>
          <p:cNvGrpSpPr>
            <a:grpSpLocks/>
          </p:cNvGrpSpPr>
          <p:nvPr/>
        </p:nvGrpSpPr>
        <p:grpSpPr bwMode="auto">
          <a:xfrm>
            <a:off x="1404938" y="2000250"/>
            <a:ext cx="6672262" cy="2393950"/>
            <a:chOff x="885" y="2064"/>
            <a:chExt cx="4203" cy="2011"/>
          </a:xfrm>
        </p:grpSpPr>
        <p:grpSp>
          <p:nvGrpSpPr>
            <p:cNvPr id="14341" name="Group 4"/>
            <p:cNvGrpSpPr>
              <a:grpSpLocks/>
            </p:cNvGrpSpPr>
            <p:nvPr/>
          </p:nvGrpSpPr>
          <p:grpSpPr bwMode="auto">
            <a:xfrm>
              <a:off x="885" y="2064"/>
              <a:ext cx="1760" cy="2011"/>
              <a:chOff x="885" y="2064"/>
              <a:chExt cx="1760" cy="2011"/>
            </a:xfrm>
          </p:grpSpPr>
          <p:sp>
            <p:nvSpPr>
              <p:cNvPr id="14347" name="Text Box 5"/>
              <p:cNvSpPr txBox="1">
                <a:spLocks noChangeArrowheads="1"/>
              </p:cNvSpPr>
              <p:nvPr/>
            </p:nvSpPr>
            <p:spPr bwMode="auto">
              <a:xfrm>
                <a:off x="912" y="2064"/>
                <a:ext cx="1536" cy="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457200" indent="-4572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914400" indent="-4572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371600" indent="-4572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828800" indent="-4572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286000" indent="-4572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743200" indent="-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3200400" indent="-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657600" indent="-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4114800" indent="-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a) Bình yên</a:t>
                </a:r>
              </a:p>
            </p:txBody>
          </p:sp>
          <p:sp>
            <p:nvSpPr>
              <p:cNvPr id="14348" name="Rectangle 6"/>
              <p:cNvSpPr>
                <a:spLocks noChangeArrowheads="1"/>
              </p:cNvSpPr>
              <p:nvPr/>
            </p:nvSpPr>
            <p:spPr bwMode="auto">
              <a:xfrm>
                <a:off x="885" y="2544"/>
                <a:ext cx="1522" cy="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b) Lặng yên</a:t>
                </a:r>
              </a:p>
            </p:txBody>
          </p:sp>
          <p:sp>
            <p:nvSpPr>
              <p:cNvPr id="14349" name="Rectangle 7"/>
              <p:cNvSpPr>
                <a:spLocks noChangeArrowheads="1"/>
              </p:cNvSpPr>
              <p:nvPr/>
            </p:nvSpPr>
            <p:spPr bwMode="auto">
              <a:xfrm>
                <a:off x="905" y="3024"/>
                <a:ext cx="1473" cy="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c) Hiền hòa</a:t>
                </a:r>
              </a:p>
            </p:txBody>
          </p:sp>
          <p:sp>
            <p:nvSpPr>
              <p:cNvPr id="14350" name="Rectangle 8"/>
              <p:cNvSpPr>
                <a:spLocks noChangeArrowheads="1"/>
              </p:cNvSpPr>
              <p:nvPr/>
            </p:nvSpPr>
            <p:spPr bwMode="auto">
              <a:xfrm>
                <a:off x="886" y="3532"/>
                <a:ext cx="1759" cy="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d) Thanh bình</a:t>
                </a:r>
              </a:p>
            </p:txBody>
          </p:sp>
        </p:grpSp>
        <p:grpSp>
          <p:nvGrpSpPr>
            <p:cNvPr id="14342" name="Group 9"/>
            <p:cNvGrpSpPr>
              <a:grpSpLocks/>
            </p:cNvGrpSpPr>
            <p:nvPr/>
          </p:nvGrpSpPr>
          <p:grpSpPr bwMode="auto">
            <a:xfrm>
              <a:off x="3207" y="2064"/>
              <a:ext cx="1881" cy="2011"/>
              <a:chOff x="3207" y="2064"/>
              <a:chExt cx="1881" cy="2011"/>
            </a:xfrm>
          </p:grpSpPr>
          <p:sp>
            <p:nvSpPr>
              <p:cNvPr id="14343" name="Text Box 10"/>
              <p:cNvSpPr txBox="1">
                <a:spLocks noChangeArrowheads="1"/>
              </p:cNvSpPr>
              <p:nvPr/>
            </p:nvSpPr>
            <p:spPr bwMode="auto">
              <a:xfrm>
                <a:off x="3216" y="2064"/>
                <a:ext cx="1872" cy="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457200" indent="-4572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914400" indent="-4572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371600" indent="-4572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828800" indent="-4572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286000" indent="-4572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743200" indent="-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3200400" indent="-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657600" indent="-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4114800" indent="-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e) Bình thản</a:t>
                </a:r>
              </a:p>
            </p:txBody>
          </p:sp>
          <p:sp>
            <p:nvSpPr>
              <p:cNvPr id="14344" name="Rectangle 11"/>
              <p:cNvSpPr>
                <a:spLocks noChangeArrowheads="1"/>
              </p:cNvSpPr>
              <p:nvPr/>
            </p:nvSpPr>
            <p:spPr bwMode="auto">
              <a:xfrm>
                <a:off x="3224" y="2544"/>
                <a:ext cx="1549" cy="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h) Thái bình</a:t>
                </a:r>
              </a:p>
            </p:txBody>
          </p:sp>
          <p:sp>
            <p:nvSpPr>
              <p:cNvPr id="14345" name="Rectangle 12"/>
              <p:cNvSpPr>
                <a:spLocks noChangeArrowheads="1"/>
              </p:cNvSpPr>
              <p:nvPr/>
            </p:nvSpPr>
            <p:spPr bwMode="auto">
              <a:xfrm>
                <a:off x="3207" y="3024"/>
                <a:ext cx="1743" cy="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g) Thanh thản</a:t>
                </a:r>
              </a:p>
            </p:txBody>
          </p:sp>
          <p:sp>
            <p:nvSpPr>
              <p:cNvPr id="14346" name="Rectangle 13"/>
              <p:cNvSpPr>
                <a:spLocks noChangeArrowheads="1"/>
              </p:cNvSpPr>
              <p:nvPr/>
            </p:nvSpPr>
            <p:spPr bwMode="auto">
              <a:xfrm>
                <a:off x="3263" y="3532"/>
                <a:ext cx="1366" cy="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i) Yên tĩnh</a:t>
                </a:r>
              </a:p>
            </p:txBody>
          </p:sp>
        </p:grpSp>
      </p:grpSp>
      <p:sp>
        <p:nvSpPr>
          <p:cNvPr id="14340" name="Rectangle 15"/>
          <p:cNvSpPr>
            <a:spLocks noChangeArrowheads="1"/>
          </p:cNvSpPr>
          <p:nvPr/>
        </p:nvSpPr>
        <p:spPr bwMode="auto">
          <a:xfrm>
            <a:off x="2657475" y="285750"/>
            <a:ext cx="21971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latin typeface="Times New Roman" panose="02020603050405020304" pitchFamily="18" charset="0"/>
              </a:rPr>
              <a:t>Bài tập 2</a:t>
            </a:r>
            <a:r>
              <a:rPr lang="en-US" altLang="en-US" sz="3600">
                <a:latin typeface="Times New Roman" panose="02020603050405020304" pitchFamily="18" charset="0"/>
              </a:rPr>
              <a:t>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4"/>
          <p:cNvGrpSpPr>
            <a:grpSpLocks/>
          </p:cNvGrpSpPr>
          <p:nvPr/>
        </p:nvGrpSpPr>
        <p:grpSpPr bwMode="auto">
          <a:xfrm>
            <a:off x="2057400" y="571500"/>
            <a:ext cx="3886200" cy="2000250"/>
            <a:chOff x="384" y="192"/>
            <a:chExt cx="2448" cy="1248"/>
          </a:xfrm>
        </p:grpSpPr>
        <p:grpSp>
          <p:nvGrpSpPr>
            <p:cNvPr id="15365" name="Group 25"/>
            <p:cNvGrpSpPr>
              <a:grpSpLocks/>
            </p:cNvGrpSpPr>
            <p:nvPr/>
          </p:nvGrpSpPr>
          <p:grpSpPr bwMode="auto">
            <a:xfrm>
              <a:off x="384" y="192"/>
              <a:ext cx="2448" cy="1248"/>
              <a:chOff x="528" y="624"/>
              <a:chExt cx="2448" cy="1248"/>
            </a:xfrm>
          </p:grpSpPr>
          <p:sp>
            <p:nvSpPr>
              <p:cNvPr id="15367" name="AutoShape 26"/>
              <p:cNvSpPr>
                <a:spLocks noChangeArrowheads="1"/>
              </p:cNvSpPr>
              <p:nvPr/>
            </p:nvSpPr>
            <p:spPr bwMode="auto">
              <a:xfrm>
                <a:off x="528" y="624"/>
                <a:ext cx="2448" cy="1248"/>
              </a:xfrm>
              <a:prstGeom prst="irregularSeal1">
                <a:avLst/>
              </a:prstGeom>
              <a:solidFill>
                <a:srgbClr val="FFFF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68" name="Text Box 27"/>
              <p:cNvSpPr txBox="1">
                <a:spLocks noChangeArrowheads="1"/>
              </p:cNvSpPr>
              <p:nvPr/>
            </p:nvSpPr>
            <p:spPr bwMode="auto">
              <a:xfrm>
                <a:off x="1056" y="1008"/>
                <a:ext cx="1392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6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5366" name="Text Box 28"/>
            <p:cNvSpPr txBox="1">
              <a:spLocks noChangeArrowheads="1"/>
            </p:cNvSpPr>
            <p:nvPr/>
          </p:nvSpPr>
          <p:spPr bwMode="auto">
            <a:xfrm>
              <a:off x="816" y="576"/>
              <a:ext cx="1584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FF0000"/>
                  </a:solidFill>
                  <a:latin typeface="Times New Roman" panose="02020603050405020304" pitchFamily="18" charset="0"/>
                </a:rPr>
                <a:t>Bình yên?</a:t>
              </a:r>
            </a:p>
          </p:txBody>
        </p:sp>
      </p:grpSp>
      <p:sp>
        <p:nvSpPr>
          <p:cNvPr id="15363" name="AutoShape 32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7681913" y="4760913"/>
            <a:ext cx="298450" cy="215900"/>
          </a:xfrm>
          <a:prstGeom prst="actionButtonForwardNex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800">
              <a:latin typeface="Times New Roman" panose="02020603050405020304" pitchFamily="18" charset="0"/>
            </a:endParaRPr>
          </a:p>
        </p:txBody>
      </p:sp>
      <p:sp>
        <p:nvSpPr>
          <p:cNvPr id="68641" name="Text Box 33"/>
          <p:cNvSpPr txBox="1">
            <a:spLocks noChangeArrowheads="1"/>
          </p:cNvSpPr>
          <p:nvPr/>
        </p:nvSpPr>
        <p:spPr bwMode="auto">
          <a:xfrm>
            <a:off x="1752600" y="2936875"/>
            <a:ext cx="533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   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Yên lành, không gặp điều gì rủi ro, tai họa.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905000" y="628650"/>
            <a:ext cx="4572000" cy="2171700"/>
            <a:chOff x="384" y="192"/>
            <a:chExt cx="2448" cy="1248"/>
          </a:xfrm>
        </p:grpSpPr>
        <p:grpSp>
          <p:nvGrpSpPr>
            <p:cNvPr id="16391" name="Group 3"/>
            <p:cNvGrpSpPr>
              <a:grpSpLocks/>
            </p:cNvGrpSpPr>
            <p:nvPr/>
          </p:nvGrpSpPr>
          <p:grpSpPr bwMode="auto">
            <a:xfrm>
              <a:off x="384" y="192"/>
              <a:ext cx="2448" cy="1248"/>
              <a:chOff x="528" y="624"/>
              <a:chExt cx="2448" cy="1248"/>
            </a:xfrm>
          </p:grpSpPr>
          <p:sp>
            <p:nvSpPr>
              <p:cNvPr id="16393" name="AutoShape 4"/>
              <p:cNvSpPr>
                <a:spLocks noChangeArrowheads="1"/>
              </p:cNvSpPr>
              <p:nvPr/>
            </p:nvSpPr>
            <p:spPr bwMode="auto">
              <a:xfrm>
                <a:off x="528" y="624"/>
                <a:ext cx="2448" cy="1248"/>
              </a:xfrm>
              <a:prstGeom prst="irregularSeal1">
                <a:avLst/>
              </a:prstGeom>
              <a:solidFill>
                <a:srgbClr val="FF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394" name="Text Box 5"/>
              <p:cNvSpPr txBox="1">
                <a:spLocks noChangeArrowheads="1"/>
              </p:cNvSpPr>
              <p:nvPr/>
            </p:nvSpPr>
            <p:spPr bwMode="auto">
              <a:xfrm>
                <a:off x="1056" y="1008"/>
                <a:ext cx="1392" cy="371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6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6392" name="Text Box 6"/>
            <p:cNvSpPr txBox="1">
              <a:spLocks noChangeArrowheads="1"/>
            </p:cNvSpPr>
            <p:nvPr/>
          </p:nvSpPr>
          <p:spPr bwMode="auto">
            <a:xfrm>
              <a:off x="816" y="576"/>
              <a:ext cx="1584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FF"/>
                  </a:solidFill>
                  <a:latin typeface="Times New Roman" panose="02020603050405020304" pitchFamily="18" charset="0"/>
                </a:rPr>
                <a:t>Lặng yên?</a:t>
              </a:r>
            </a:p>
          </p:txBody>
        </p:sp>
      </p:grpSp>
      <p:sp>
        <p:nvSpPr>
          <p:cNvPr id="16387" name="Text Box 18"/>
          <p:cNvSpPr txBox="1">
            <a:spLocks noChangeArrowheads="1"/>
          </p:cNvSpPr>
          <p:nvPr/>
        </p:nvSpPr>
        <p:spPr bwMode="auto">
          <a:xfrm>
            <a:off x="1981200" y="3486150"/>
            <a:ext cx="4876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 </a:t>
            </a:r>
            <a:endParaRPr lang="en-US" altLang="en-US" sz="3400">
              <a:latin typeface="Times New Roman" panose="02020603050405020304" pitchFamily="18" charset="0"/>
            </a:endParaRPr>
          </a:p>
        </p:txBody>
      </p:sp>
      <p:sp>
        <p:nvSpPr>
          <p:cNvPr id="16388" name="AutoShap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7724775" y="4760913"/>
            <a:ext cx="227013" cy="215900"/>
          </a:xfrm>
          <a:prstGeom prst="actionButtonForwardNex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800">
              <a:latin typeface="Times New Roman" panose="02020603050405020304" pitchFamily="18" charset="0"/>
            </a:endParaRPr>
          </a:p>
        </p:txBody>
      </p:sp>
      <p:sp>
        <p:nvSpPr>
          <p:cNvPr id="16389" name="Text Box 22"/>
          <p:cNvSpPr txBox="1">
            <a:spLocks noChangeArrowheads="1"/>
          </p:cNvSpPr>
          <p:nvPr/>
        </p:nvSpPr>
        <p:spPr bwMode="auto">
          <a:xfrm>
            <a:off x="2133600" y="3143250"/>
            <a:ext cx="5105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609600" y="3405188"/>
            <a:ext cx="7924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   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Trạng thái yên và không có tiếng 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động.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3" grpId="0"/>
    </p:bldLst>
  </p:timing>
</p:sld>
</file>

<file path=ppt/theme/theme1.xml><?xml version="1.0" encoding="utf-8"?>
<a:theme xmlns:a="http://schemas.openxmlformats.org/drawingml/2006/main" name="pray_for_peace">
  <a:themeElements>
    <a:clrScheme name="pray_for_pea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ay_for_peace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ray_for_pea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y_for_pea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y_for_pea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y_for_pea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y_for_pea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y_for_pea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y_for_pea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pray_for_peace</Template>
  <TotalTime>2062</TotalTime>
  <Words>463</Words>
  <Application>Microsoft Office PowerPoint</Application>
  <PresentationFormat>On-screen Show (16:9)</PresentationFormat>
  <Paragraphs>75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Aaril</vt:lpstr>
      <vt:lpstr>Arial</vt:lpstr>
      <vt:lpstr>Book Antiqua</vt:lpstr>
      <vt:lpstr>Calibri</vt:lpstr>
      <vt:lpstr>Times New Roman</vt:lpstr>
      <vt:lpstr>Trebuchet MS</vt:lpstr>
      <vt:lpstr>pray_for_peace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 Tieu hoc So 1 Thuy Phu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 For Peace</dc:title>
  <dc:creator>Nguyen Thi Loan</dc:creator>
  <cp:lastModifiedBy>Admin</cp:lastModifiedBy>
  <cp:revision>159</cp:revision>
  <dcterms:created xsi:type="dcterms:W3CDTF">2004-01-06T07:04:04Z</dcterms:created>
  <dcterms:modified xsi:type="dcterms:W3CDTF">2023-04-07T13:28:15Z</dcterms:modified>
</cp:coreProperties>
</file>