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4101" r:id="rId3"/>
  </p:sldMasterIdLst>
  <p:notesMasterIdLst>
    <p:notesMasterId r:id="rId20"/>
  </p:notesMasterIdLst>
  <p:sldIdLst>
    <p:sldId id="330" r:id="rId4"/>
    <p:sldId id="331" r:id="rId5"/>
    <p:sldId id="336" r:id="rId6"/>
    <p:sldId id="338" r:id="rId7"/>
    <p:sldId id="306" r:id="rId8"/>
    <p:sldId id="259" r:id="rId9"/>
    <p:sldId id="319" r:id="rId10"/>
    <p:sldId id="287" r:id="rId11"/>
    <p:sldId id="260" r:id="rId12"/>
    <p:sldId id="267" r:id="rId13"/>
    <p:sldId id="268" r:id="rId14"/>
    <p:sldId id="311" r:id="rId15"/>
    <p:sldId id="312" r:id="rId16"/>
    <p:sldId id="313" r:id="rId17"/>
    <p:sldId id="314" r:id="rId18"/>
    <p:sldId id="315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CC3300"/>
    <a:srgbClr val="FFFF00"/>
    <a:srgbClr val="008000"/>
    <a:srgbClr val="9933FF"/>
    <a:srgbClr val="CCFF99"/>
    <a:srgbClr val="FF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9" autoAdjust="0"/>
    <p:restoredTop sz="94660"/>
  </p:normalViewPr>
  <p:slideViewPr>
    <p:cSldViewPr snapToGrid="0">
      <p:cViewPr>
        <p:scale>
          <a:sx n="82" d="100"/>
          <a:sy n="82" d="100"/>
        </p:scale>
        <p:origin x="-111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52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F1F4AFD-90BD-4EF5-AFE5-6996E71DE1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443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767FCF-A939-4731-AAEE-145EC0A3F454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70B3-322C-4376-A256-7C9316DBB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70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B5B9-6FB0-4829-85CF-E14E4A996E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59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80843-4DB2-4E8B-BD19-6A419CF89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76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349B3EA-BD19-4CA6-849C-4CF36F413709}" type="datetimeFigureOut">
              <a:rPr lang="en-US" altLang="en-US"/>
              <a:pPr>
                <a:defRPr/>
              </a:pPr>
              <a:t>9/24/2023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255BE92-221B-4BB8-B2C0-375A04366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15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44B46BF-83CB-4B31-8192-3ACCF4EC1547}" type="datetimeFigureOut">
              <a:rPr lang="en-US" altLang="en-US"/>
              <a:pPr>
                <a:defRPr/>
              </a:pPr>
              <a:t>9/24/2023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24A447E-8500-475E-AC2C-482E40C3D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31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570B247-F537-4B22-9330-42228354D470}" type="datetimeFigureOut">
              <a:rPr lang="en-US" altLang="en-US"/>
              <a:pPr>
                <a:defRPr/>
              </a:pPr>
              <a:t>9/24/2023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40E3089-FC3A-46AC-BBCD-9A630BA919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69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53B5DDD-0D9E-411F-8C5F-12FB5C965D2B}" type="datetimeFigureOut">
              <a:rPr lang="en-US" altLang="en-US"/>
              <a:pPr>
                <a:defRPr/>
              </a:pPr>
              <a:t>9/24/2023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44A8B3E-6B69-4966-A0C8-F58DC4BF1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721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C9CCABD-9329-457B-BDCF-B3FD8449BAE6}" type="datetimeFigureOut">
              <a:rPr lang="en-US" altLang="en-US"/>
              <a:pPr>
                <a:defRPr/>
              </a:pPr>
              <a:t>9/24/2023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C5626BC-A952-483B-90C6-FD295D758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486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3F8A3BC-8919-4BC6-881B-84360120E861}" type="datetimeFigureOut">
              <a:rPr lang="en-US" altLang="en-US"/>
              <a:pPr>
                <a:defRPr/>
              </a:pPr>
              <a:t>9/24/2023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5B9313E-2AF8-49F5-8EE2-E25AC7EAB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036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1C256F-FB6B-4F4C-BB51-EB7C3133BA9E}" type="datetimeFigureOut">
              <a:rPr lang="en-US" altLang="en-US"/>
              <a:pPr>
                <a:defRPr/>
              </a:pPr>
              <a:t>9/24/2023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4690061-9DCD-4F8A-A7B2-93B74064B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400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0991EB4-ADD5-412E-80B5-2247454D8F11}" type="datetimeFigureOut">
              <a:rPr lang="en-US" altLang="en-US"/>
              <a:pPr>
                <a:defRPr/>
              </a:pPr>
              <a:t>9/24/2023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7B8F3D1-76B2-4136-B608-580D2E179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87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08759-7BBE-4298-AC65-8E9F3A6D1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605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7600EC3-B6E6-46CE-8E81-B58601793E40}" type="datetimeFigureOut">
              <a:rPr lang="en-US" altLang="en-US"/>
              <a:pPr>
                <a:defRPr/>
              </a:pPr>
              <a:t>9/24/2023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5C88074-7242-4539-90C2-4794369362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766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E1C13FF-DC0E-4CB2-BA2D-DC34B6219A27}" type="datetimeFigureOut">
              <a:rPr lang="en-US" altLang="en-US"/>
              <a:pPr>
                <a:defRPr/>
              </a:pPr>
              <a:t>9/24/2023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EF482AD-30F6-429D-BB7B-39381C5EB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414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8B5675D-9B09-452D-BEC0-57D85EABA860}" type="datetimeFigureOut">
              <a:rPr lang="en-US" altLang="en-US"/>
              <a:pPr>
                <a:defRPr/>
              </a:pPr>
              <a:t>9/24/2023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DB9800A-81EA-433D-8B33-06AE9F17B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899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DEB977-8D13-45CE-A30B-6AE00D255F35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615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A5659D-289D-4D40-8AFA-19C1A109D4A4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091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DE2E6-EB8E-43ED-B30F-8A8506CC7E2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362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3D1096-1A41-4E89-84EE-B757E023A41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416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FD6A7-E77F-42F0-AD46-DD4D2427CED5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008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0298BE-BF96-4D35-8524-196C29AA1AE3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502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8291D1-B36E-4399-A122-124D8DBE32E4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22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9D991-2EDE-4BAC-935C-F6F76A0B1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148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54335E-2D46-4A88-98FF-E480D87077C1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58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DBDC68-8E3E-48B8-95B5-65F7BE1E45B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717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802F7-B0A1-4B31-A649-DF2CA27D732D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884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90F78-0898-4722-BD47-AFB2625D0BA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612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6692D-3680-47C1-834B-EB4EB5056033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3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0694B-6E58-4DCC-884B-8CC00309F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10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85E9-8D7F-4CD3-AE85-A055894F0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69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E742A-A665-4D45-9DBA-A495890BF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91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715AC-13A3-481B-8448-4DD684AC3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38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FA64A-018A-4FF5-9EAC-9CB363579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68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EAF4-50DA-42E9-A110-39E75DE415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30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96E1F9E8-A9A9-429D-88E6-EB5688453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A4CE030-053E-42DD-B053-E6CDE244E9D3}" type="datetimeFigureOut">
              <a:rPr lang="en-US" altLang="en-US"/>
              <a:pPr>
                <a:defRPr/>
              </a:pPr>
              <a:t>9/24/2023</a:t>
            </a:fld>
            <a:endParaRPr lang="en-US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0033978-D071-4089-9523-3681E8288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62CFDF-6143-442F-A7F9-69C2BBA58C94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29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2.mp3"/><Relationship Id="rId7" Type="http://schemas.openxmlformats.org/officeDocument/2006/relationships/image" Target="../media/image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4.wav"/><Relationship Id="rId7" Type="http://schemas.openxmlformats.org/officeDocument/2006/relationships/image" Target="../media/image2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image" Target="../media/image20.gif"/><Relationship Id="rId4" Type="http://schemas.openxmlformats.org/officeDocument/2006/relationships/audio" Target="../media/audio5.wav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.mp3"/><Relationship Id="rId7" Type="http://schemas.openxmlformats.org/officeDocument/2006/relationships/image" Target="../media/image6.jpg"/><Relationship Id="rId12" Type="http://schemas.openxmlformats.org/officeDocument/2006/relationships/image" Target="../media/image9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audio" Target="../media/media1.mp3"/><Relationship Id="rId9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4.gif"/><Relationship Id="rId3" Type="http://schemas.microsoft.com/office/2007/relationships/media" Target="../media/media4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3.gif"/><Relationship Id="rId17" Type="http://schemas.openxmlformats.org/officeDocument/2006/relationships/image" Target="../media/image9.gif"/><Relationship Id="rId2" Type="http://schemas.openxmlformats.org/officeDocument/2006/relationships/audio" Target="../media/media3.mp3"/><Relationship Id="rId16" Type="http://schemas.openxmlformats.org/officeDocument/2006/relationships/image" Target="../media/image8.png"/><Relationship Id="rId1" Type="http://schemas.microsoft.com/office/2007/relationships/media" Target="../media/media3.mp3"/><Relationship Id="rId6" Type="http://schemas.openxmlformats.org/officeDocument/2006/relationships/audio" Target="../media/media1.mp3"/><Relationship Id="rId11" Type="http://schemas.openxmlformats.org/officeDocument/2006/relationships/image" Target="../media/image3.gif"/><Relationship Id="rId5" Type="http://schemas.microsoft.com/office/2007/relationships/media" Target="../media/media1.mp3"/><Relationship Id="rId1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audio" Target="../media/media4.mp3"/><Relationship Id="rId9" Type="http://schemas.openxmlformats.org/officeDocument/2006/relationships/image" Target="../media/image11.jpg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3537" y="603749"/>
            <a:ext cx="5683720" cy="2862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VƯỢT CHƯỚNG</a:t>
            </a:r>
          </a:p>
          <a:p>
            <a:pPr algn="ctr"/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NGẠI VẬT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271659"/>
            <a:ext cx="609600" cy="609600"/>
          </a:xfrm>
          <a:prstGeom prst="rect">
            <a:avLst/>
          </a:prstGeom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24600" y="7271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74663" y="919163"/>
            <a:ext cx="5432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3300"/>
                </a:solidFill>
              </a:rPr>
              <a:t>Bài 2:</a:t>
            </a:r>
            <a:r>
              <a:rPr lang="en-US" altLang="en-US" sz="3200" b="1">
                <a:solidFill>
                  <a:srgbClr val="9933FF"/>
                </a:solidFill>
              </a:rPr>
              <a:t> Viết các số đo diện tích: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5575" y="1552575"/>
            <a:ext cx="66659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2113" indent="-392113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</a:rPr>
              <a:t>a) Hai trăm bảy mươi mốt đề-ca-mét vuông: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55575" y="2709863"/>
            <a:ext cx="66722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2113" indent="-392113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</a:rPr>
              <a:t>b) Mười tám nghìn chín trăm năm mươi tư đề-ca-mét vuông: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71450" y="3902075"/>
            <a:ext cx="6672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</a:rPr>
              <a:t>c) Sáu trăm linh ba héc-tô-mét vuông: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36525" y="4645025"/>
            <a:ext cx="66722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2113" indent="-392113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</a:rPr>
              <a:t>d) Ba mươi tư nghìn sáu trăm hai mươi héc-tô-mét vuông: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105650" y="1914525"/>
            <a:ext cx="1511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271dam</a:t>
            </a:r>
            <a:r>
              <a:rPr lang="en-US" altLang="en-US" sz="2800" b="1" baseline="30000">
                <a:solidFill>
                  <a:srgbClr val="FF3300"/>
                </a:solidFill>
              </a:rPr>
              <a:t>2</a:t>
            </a:r>
            <a:endParaRPr lang="en-US" altLang="en-US" sz="2800" b="1">
              <a:solidFill>
                <a:srgbClr val="FF3300"/>
              </a:solidFill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659563" y="3040063"/>
            <a:ext cx="195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18 954dam</a:t>
            </a:r>
            <a:r>
              <a:rPr lang="en-US" altLang="en-US" sz="2800" b="1" baseline="30000">
                <a:solidFill>
                  <a:srgbClr val="FF3300"/>
                </a:solidFill>
              </a:rPr>
              <a:t>2</a:t>
            </a:r>
            <a:endParaRPr lang="en-US" altLang="en-US" sz="2800" b="1">
              <a:solidFill>
                <a:srgbClr val="FF3300"/>
              </a:solidFill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340600" y="3924300"/>
            <a:ext cx="1333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603hm</a:t>
            </a:r>
            <a:r>
              <a:rPr lang="en-US" altLang="en-US" sz="2800" b="1" baseline="30000">
                <a:solidFill>
                  <a:srgbClr val="FF3300"/>
                </a:solidFill>
              </a:rPr>
              <a:t>2</a:t>
            </a:r>
            <a:endParaRPr lang="en-US" altLang="en-US" sz="2800" b="1">
              <a:solidFill>
                <a:srgbClr val="FF3300"/>
              </a:solidFill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896100" y="4986338"/>
            <a:ext cx="1778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34 620hm</a:t>
            </a:r>
            <a:r>
              <a:rPr lang="en-US" altLang="en-US" sz="2800" b="1" baseline="30000">
                <a:solidFill>
                  <a:srgbClr val="FF3300"/>
                </a:solidFill>
              </a:rPr>
              <a:t>2</a:t>
            </a:r>
            <a:endParaRPr lang="en-US" altLang="en-US" sz="2800" b="1">
              <a:solidFill>
                <a:srgbClr val="FF33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790700" y="1431925"/>
            <a:ext cx="5667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  <p:bldP spid="19464" grpId="0"/>
      <p:bldP spid="19465" grpId="0"/>
      <p:bldP spid="19466" grpId="0"/>
      <p:bldP spid="19467" grpId="0"/>
      <p:bldP spid="19468" grpId="0"/>
      <p:bldP spid="194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74663" y="1665288"/>
            <a:ext cx="6864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3300"/>
                </a:solidFill>
              </a:rPr>
              <a:t>Bài 3:</a:t>
            </a:r>
            <a:r>
              <a:rPr lang="en-US" altLang="en-US" sz="3200" b="1">
                <a:solidFill>
                  <a:srgbClr val="9933FF"/>
                </a:solidFill>
              </a:rPr>
              <a:t> Viết số thích hợp vào chỗ trống: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660650" y="2736850"/>
            <a:ext cx="3551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8000"/>
                </a:solidFill>
              </a:rPr>
              <a:t>a) 2dam</a:t>
            </a:r>
            <a:r>
              <a:rPr lang="en-US" altLang="en-US" sz="3200" b="1" baseline="30000">
                <a:solidFill>
                  <a:srgbClr val="008000"/>
                </a:solidFill>
              </a:rPr>
              <a:t>2 </a:t>
            </a:r>
            <a:r>
              <a:rPr lang="en-US" altLang="en-US" sz="3200" b="1">
                <a:solidFill>
                  <a:srgbClr val="008000"/>
                </a:solidFill>
              </a:rPr>
              <a:t>= </a:t>
            </a:r>
            <a:r>
              <a:rPr lang="en-US" altLang="en-US" sz="3200">
                <a:solidFill>
                  <a:srgbClr val="008000"/>
                </a:solidFill>
              </a:rPr>
              <a:t>. . . . </a:t>
            </a:r>
            <a:r>
              <a:rPr lang="en-US" altLang="en-US" sz="3200" b="1">
                <a:solidFill>
                  <a:srgbClr val="008000"/>
                </a:solidFill>
              </a:rPr>
              <a:t>m</a:t>
            </a:r>
            <a:r>
              <a:rPr lang="en-US" altLang="en-US" sz="3200" b="1" baseline="30000">
                <a:solidFill>
                  <a:srgbClr val="008000"/>
                </a:solidFill>
              </a:rPr>
              <a:t>2</a:t>
            </a:r>
            <a:r>
              <a:rPr lang="en-US" altLang="en-US" sz="3200" b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600325" y="3735388"/>
            <a:ext cx="417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2113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8000"/>
                </a:solidFill>
              </a:rPr>
              <a:t>30hm</a:t>
            </a:r>
            <a:r>
              <a:rPr lang="en-US" altLang="en-US" sz="3200" b="1" baseline="30000">
                <a:solidFill>
                  <a:srgbClr val="008000"/>
                </a:solidFill>
              </a:rPr>
              <a:t>2</a:t>
            </a:r>
            <a:r>
              <a:rPr lang="en-US" altLang="en-US" sz="3200" b="1">
                <a:solidFill>
                  <a:srgbClr val="008000"/>
                </a:solidFill>
              </a:rPr>
              <a:t> = </a:t>
            </a:r>
            <a:r>
              <a:rPr lang="en-US" altLang="en-US" sz="3200">
                <a:solidFill>
                  <a:srgbClr val="008000"/>
                </a:solidFill>
              </a:rPr>
              <a:t>. . . .   </a:t>
            </a:r>
            <a:r>
              <a:rPr lang="en-US" altLang="en-US" sz="3200" b="1">
                <a:solidFill>
                  <a:srgbClr val="008000"/>
                </a:solidFill>
              </a:rPr>
              <a:t>dam</a:t>
            </a:r>
            <a:r>
              <a:rPr lang="en-US" altLang="en-US" sz="3200" b="1" baseline="30000">
                <a:solidFill>
                  <a:srgbClr val="008000"/>
                </a:solidFill>
              </a:rPr>
              <a:t>2</a:t>
            </a:r>
            <a:r>
              <a:rPr lang="en-US" altLang="en-US" sz="3200" b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691063" y="2735263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3300"/>
                </a:solidFill>
              </a:rPr>
              <a:t>200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562475" y="3732213"/>
            <a:ext cx="11064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3300"/>
                </a:solidFill>
              </a:rPr>
              <a:t>3 000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803400" y="2179638"/>
            <a:ext cx="26685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  <p:bldP spid="20495" grpId="0"/>
      <p:bldP spid="204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isc1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WordArt 3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2087563" y="1160463"/>
            <a:ext cx="5703887" cy="2438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VNI-Univer"/>
              </a:rPr>
              <a:t>Rung chuoâng vaøng </a:t>
            </a:r>
          </a:p>
        </p:txBody>
      </p:sp>
      <p:pic>
        <p:nvPicPr>
          <p:cNvPr id="140292" name="Picture 4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43313"/>
            <a:ext cx="3124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3" name="WordArt 5"/>
          <p:cNvSpPr>
            <a:spLocks noChangeArrowheads="1" noChangeShapeType="1" noTextEdit="1"/>
          </p:cNvSpPr>
          <p:nvPr/>
        </p:nvSpPr>
        <p:spPr bwMode="auto">
          <a:xfrm>
            <a:off x="2971800" y="228600"/>
            <a:ext cx="22860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Trò chơi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25606" name="Picture 6" descr="!bell_0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134">
            <a:off x="6858000" y="304800"/>
            <a:ext cx="125095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!bell_0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25095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!bell_0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25095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!bell_0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2481">
            <a:off x="-793" y="381793"/>
            <a:ext cx="125095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!bell_0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!bell_0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1249">
            <a:off x="7548563" y="690562"/>
            <a:ext cx="1676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!bell_0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"/>
            <a:ext cx="125095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!bell_0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907">
            <a:off x="7254082" y="365918"/>
            <a:ext cx="125095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4" name="Group 14"/>
          <p:cNvGrpSpPr>
            <a:grpSpLocks/>
          </p:cNvGrpSpPr>
          <p:nvPr/>
        </p:nvGrpSpPr>
        <p:grpSpPr bwMode="auto">
          <a:xfrm>
            <a:off x="533400" y="6324600"/>
            <a:ext cx="8305800" cy="304800"/>
            <a:chOff x="-48" y="3888"/>
            <a:chExt cx="5808" cy="621"/>
          </a:xfrm>
        </p:grpSpPr>
        <p:pic>
          <p:nvPicPr>
            <p:cNvPr id="25615" name="Picture 15" descr="FLOWRBO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6" name="Picture 16" descr="FLOWRBO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7" name="Picture 17" descr="FLOWRBO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8" name="Picture 18" descr="FLOWRBO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Picture 19" descr="FLOWRBO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0" name="Picture 20" descr="FLOWRBO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/>
                                        <p:tgtEl>
                                          <p:spTgt spid="1402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nimBg="1"/>
      <p:bldP spid="1402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AutoShape 3"/>
          <p:cNvSpPr>
            <a:spLocks noChangeArrowheads="1"/>
          </p:cNvSpPr>
          <p:nvPr/>
        </p:nvSpPr>
        <p:spPr bwMode="auto">
          <a:xfrm>
            <a:off x="2209800" y="1524000"/>
            <a:ext cx="5181600" cy="576263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VNI-Times" pitchFamily="2" charset="0"/>
              </a:rPr>
              <a:t>Chọn </a:t>
            </a:r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A</a:t>
            </a:r>
            <a:r>
              <a:rPr lang="en-US" sz="2800" b="1">
                <a:solidFill>
                  <a:srgbClr val="FFFF00"/>
                </a:solidFill>
                <a:latin typeface="VNI-Times" pitchFamily="2" charset="0"/>
              </a:rPr>
              <a:t>, hoặc </a:t>
            </a:r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B</a:t>
            </a:r>
            <a:r>
              <a:rPr lang="en-US" sz="2800" b="1">
                <a:solidFill>
                  <a:srgbClr val="FFFF00"/>
                </a:solidFill>
                <a:latin typeface="VNI-Times" pitchFamily="2" charset="0"/>
              </a:rPr>
              <a:t>, hoặc </a:t>
            </a:r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C</a:t>
            </a:r>
            <a:r>
              <a:rPr lang="en-US" sz="2800" b="1">
                <a:solidFill>
                  <a:srgbClr val="FFFF00"/>
                </a:solidFill>
                <a:latin typeface="VNI-Times" pitchFamily="2" charset="0"/>
              </a:rPr>
              <a:t>, </a:t>
            </a:r>
            <a:endParaRPr lang="en-US" sz="2800" b="1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44388" name="AutoShape 4"/>
          <p:cNvSpPr>
            <a:spLocks noChangeArrowheads="1"/>
          </p:cNvSpPr>
          <p:nvPr/>
        </p:nvSpPr>
        <p:spPr bwMode="auto">
          <a:xfrm>
            <a:off x="1835150" y="2565400"/>
            <a:ext cx="4946650" cy="865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VNI-Times" pitchFamily="2" charset="0"/>
              </a:rPr>
              <a:t>Soá 1215 dam</a:t>
            </a:r>
            <a:r>
              <a:rPr lang="en-US" sz="2400" b="1" baseline="30000">
                <a:solidFill>
                  <a:srgbClr val="FF0066"/>
                </a:solidFill>
                <a:latin typeface="VNI-Times" pitchFamily="2" charset="0"/>
              </a:rPr>
              <a:t>2</a:t>
            </a:r>
            <a:r>
              <a:rPr lang="en-US" sz="2400" b="1">
                <a:solidFill>
                  <a:srgbClr val="FF0066"/>
                </a:solidFill>
                <a:latin typeface="VNI-Times" pitchFamily="2" charset="0"/>
              </a:rPr>
              <a:t> ñoïc laø:</a:t>
            </a:r>
          </a:p>
        </p:txBody>
      </p:sp>
      <p:sp>
        <p:nvSpPr>
          <p:cNvPr id="144389" name="Oval 5"/>
          <p:cNvSpPr>
            <a:spLocks noChangeArrowheads="1"/>
          </p:cNvSpPr>
          <p:nvPr/>
        </p:nvSpPr>
        <p:spPr bwMode="auto">
          <a:xfrm>
            <a:off x="615950" y="2438400"/>
            <a:ext cx="1212850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Câu 1 </a:t>
            </a:r>
          </a:p>
        </p:txBody>
      </p:sp>
      <p:sp>
        <p:nvSpPr>
          <p:cNvPr id="144390" name="AutoShape 6" descr="5%"/>
          <p:cNvSpPr>
            <a:spLocks noChangeArrowheads="1"/>
          </p:cNvSpPr>
          <p:nvPr/>
        </p:nvSpPr>
        <p:spPr bwMode="auto">
          <a:xfrm>
            <a:off x="1062038" y="3810000"/>
            <a:ext cx="6405562" cy="503238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FFFFFF"/>
                </a:solidFill>
              </a:rPr>
              <a:t>A. </a:t>
            </a:r>
            <a:r>
              <a:rPr lang="en-US" sz="2000" b="1">
                <a:solidFill>
                  <a:srgbClr val="FFFFFF"/>
                </a:solidFill>
                <a:latin typeface="VNI-Times" pitchFamily="2" charset="0"/>
              </a:rPr>
              <a:t>Moät nghìn hai traêm möôøi naêm đeà-ca-meùt vuoâng.</a:t>
            </a:r>
            <a:r>
              <a:rPr lang="en-US" sz="2000">
                <a:solidFill>
                  <a:srgbClr val="FFFFFF"/>
                </a:solidFill>
              </a:rPr>
              <a:t> </a:t>
            </a: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44391" name="AutoShape 7" descr="5%"/>
          <p:cNvSpPr>
            <a:spLocks noChangeArrowheads="1"/>
          </p:cNvSpPr>
          <p:nvPr/>
        </p:nvSpPr>
        <p:spPr bwMode="auto">
          <a:xfrm>
            <a:off x="1062038" y="4508500"/>
            <a:ext cx="6405562" cy="5048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FFFFFF"/>
                </a:solidFill>
              </a:rPr>
              <a:t>B. </a:t>
            </a:r>
            <a:r>
              <a:rPr lang="en-US" sz="2000" b="1">
                <a:solidFill>
                  <a:srgbClr val="FFFFFF"/>
                </a:solidFill>
                <a:latin typeface="VNI-Times" pitchFamily="2" charset="0"/>
              </a:rPr>
              <a:t>Moät nghìn hai traêm möôøi laêm ñeà-ca-meùt</a:t>
            </a: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2000" b="1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4393" name="AutoShape 9" descr="5%"/>
          <p:cNvSpPr>
            <a:spLocks noChangeArrowheads="1"/>
          </p:cNvSpPr>
          <p:nvPr/>
        </p:nvSpPr>
        <p:spPr bwMode="auto">
          <a:xfrm>
            <a:off x="1062038" y="5105400"/>
            <a:ext cx="6405562" cy="503238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FFFFFF"/>
                </a:solidFill>
              </a:rPr>
              <a:t>C. </a:t>
            </a:r>
            <a:r>
              <a:rPr lang="en-US" sz="2000" b="1">
                <a:solidFill>
                  <a:srgbClr val="FFFFFF"/>
                </a:solidFill>
                <a:latin typeface="VNI-Times" pitchFamily="2" charset="0"/>
              </a:rPr>
              <a:t>Moät nghìn hai traêm möôøi laêm ñeà-ca-meùt vuoâng.</a:t>
            </a:r>
            <a:r>
              <a:rPr lang="en-US" sz="2000">
                <a:solidFill>
                  <a:srgbClr val="FFFFFF"/>
                </a:solidFill>
              </a:rPr>
              <a:t>       </a:t>
            </a:r>
          </a:p>
        </p:txBody>
      </p:sp>
      <p:pic>
        <p:nvPicPr>
          <p:cNvPr id="26632" name="Picture 10" descr="Hinh dong 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25575" y="-1382713"/>
            <a:ext cx="1771650" cy="453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1" descr="hinhn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380163"/>
            <a:ext cx="91805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6" name="WordArt 12"/>
          <p:cNvSpPr>
            <a:spLocks noChangeArrowheads="1" noChangeShapeType="1" noTextEdit="1"/>
          </p:cNvSpPr>
          <p:nvPr/>
        </p:nvSpPr>
        <p:spPr bwMode="auto">
          <a:xfrm>
            <a:off x="2487613" y="6516688"/>
            <a:ext cx="4676775" cy="277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MỪNG CÁC EM !</a:t>
            </a:r>
          </a:p>
        </p:txBody>
      </p:sp>
      <p:sp>
        <p:nvSpPr>
          <p:cNvPr id="144397" name="WordArt 13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2514600" y="304800"/>
            <a:ext cx="4714875" cy="8747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2153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  <p:sp>
        <p:nvSpPr>
          <p:cNvPr id="144398" name="Oval 14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4399" name="Oval 15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4400" name="Oval 16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4401" name="Oval 17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4402" name="Oval 18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4403" name="Oval 19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4404" name="Oval 20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4405" name="Oval 21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44406" name="Oval 22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44407" name="Oval 23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44408" name="Oval 24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10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443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accel="50000" decel="5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accel="50000" decel="5000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4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4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allAtOnce" animBg="1"/>
      <p:bldP spid="144388" grpId="0" animBg="1"/>
      <p:bldP spid="144389" grpId="0" animBg="1"/>
      <p:bldP spid="144390" grpId="0" animBg="1"/>
      <p:bldP spid="144391" grpId="0" animBg="1"/>
      <p:bldP spid="144393" grpId="0" animBg="1"/>
      <p:bldP spid="144396" grpId="0" animBg="1"/>
      <p:bldP spid="144397" grpId="0" animBg="1"/>
      <p:bldP spid="144398" grpId="0" animBg="1"/>
      <p:bldP spid="144398" grpId="1" animBg="1"/>
      <p:bldP spid="144399" grpId="0" animBg="1"/>
      <p:bldP spid="144400" grpId="0" animBg="1"/>
      <p:bldP spid="144401" grpId="0" animBg="1"/>
      <p:bldP spid="144401" grpId="1" animBg="1"/>
      <p:bldP spid="144402" grpId="0" animBg="1"/>
      <p:bldP spid="144402" grpId="1" animBg="1"/>
      <p:bldP spid="144403" grpId="0" animBg="1"/>
      <p:bldP spid="144403" grpId="1" animBg="1"/>
      <p:bldP spid="144404" grpId="0" animBg="1"/>
      <p:bldP spid="144404" grpId="1" animBg="1"/>
      <p:bldP spid="144405" grpId="0" animBg="1"/>
      <p:bldP spid="144405" grpId="1" animBg="1"/>
      <p:bldP spid="144406" grpId="0" animBg="1"/>
      <p:bldP spid="144406" grpId="1" animBg="1"/>
      <p:bldP spid="144407" grpId="0" animBg="1"/>
      <p:bldP spid="144407" grpId="1" animBg="1"/>
      <p:bldP spid="144408" grpId="0" animBg="1"/>
      <p:bldP spid="14440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ChangeArrowheads="1"/>
          </p:cNvSpPr>
          <p:nvPr/>
        </p:nvSpPr>
        <p:spPr bwMode="auto">
          <a:xfrm>
            <a:off x="2133600" y="1143000"/>
            <a:ext cx="5715000" cy="576263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VNI-Times" pitchFamily="2" charset="0"/>
              </a:rPr>
              <a:t>Chọn </a:t>
            </a:r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A</a:t>
            </a:r>
            <a:r>
              <a:rPr lang="en-US" sz="2800" b="1">
                <a:solidFill>
                  <a:srgbClr val="FFFF00"/>
                </a:solidFill>
                <a:latin typeface="VNI-Times" pitchFamily="2" charset="0"/>
              </a:rPr>
              <a:t>, hoặc </a:t>
            </a:r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B</a:t>
            </a:r>
            <a:r>
              <a:rPr lang="en-US" sz="2800" b="1">
                <a:solidFill>
                  <a:srgbClr val="FFFF00"/>
                </a:solidFill>
                <a:latin typeface="VNI-Times" pitchFamily="2" charset="0"/>
              </a:rPr>
              <a:t>, hoặc </a:t>
            </a:r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36195" name="AutoShape 3"/>
          <p:cNvSpPr>
            <a:spLocks noChangeArrowheads="1"/>
          </p:cNvSpPr>
          <p:nvPr/>
        </p:nvSpPr>
        <p:spPr bwMode="auto">
          <a:xfrm>
            <a:off x="1417638" y="2057400"/>
            <a:ext cx="7345362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VNI-Times" pitchFamily="2" charset="0"/>
              </a:rPr>
              <a:t>Ba traêm hai möôi taùm heùc-toâ-meùt vuoâng ñöôïc vieát laø:</a:t>
            </a:r>
          </a:p>
        </p:txBody>
      </p:sp>
      <p:sp>
        <p:nvSpPr>
          <p:cNvPr id="136196" name="Oval 4"/>
          <p:cNvSpPr>
            <a:spLocks noChangeArrowheads="1"/>
          </p:cNvSpPr>
          <p:nvPr/>
        </p:nvSpPr>
        <p:spPr bwMode="auto">
          <a:xfrm>
            <a:off x="49213" y="2057400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  <a:p>
            <a:pPr algn="ctr"/>
            <a:r>
              <a:rPr lang="en-US" sz="2800">
                <a:solidFill>
                  <a:srgbClr val="000000"/>
                </a:solidFill>
              </a:rPr>
              <a:t>Câu 2</a:t>
            </a:r>
          </a:p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36197" name="AutoShape 5" descr="5%"/>
          <p:cNvSpPr>
            <a:spLocks noChangeArrowheads="1"/>
          </p:cNvSpPr>
          <p:nvPr/>
        </p:nvSpPr>
        <p:spPr bwMode="auto">
          <a:xfrm>
            <a:off x="2209800" y="3657600"/>
            <a:ext cx="4176713" cy="503238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FFFFFF"/>
                </a:solidFill>
              </a:rPr>
              <a:t>      </a:t>
            </a:r>
            <a:r>
              <a:rPr lang="en-US" sz="2400" b="1">
                <a:solidFill>
                  <a:srgbClr val="FFFFFF"/>
                </a:solidFill>
                <a:latin typeface="VNI-Times" pitchFamily="2" charset="0"/>
              </a:rPr>
              <a:t>A.  300208 hm</a:t>
            </a:r>
            <a:r>
              <a:rPr lang="en-US" sz="2400" b="1" baseline="30000">
                <a:solidFill>
                  <a:srgbClr val="FFFFFF"/>
                </a:solidFill>
                <a:latin typeface="VNI-Times" pitchFamily="2" charset="0"/>
              </a:rPr>
              <a:t>2</a:t>
            </a:r>
            <a:endParaRPr lang="en-US" sz="24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36198" name="AutoShape 6" descr="5%"/>
          <p:cNvSpPr>
            <a:spLocks noChangeArrowheads="1"/>
          </p:cNvSpPr>
          <p:nvPr/>
        </p:nvSpPr>
        <p:spPr bwMode="auto">
          <a:xfrm>
            <a:off x="2232025" y="4219575"/>
            <a:ext cx="4176713" cy="5048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FFFFFF"/>
                </a:solidFill>
              </a:rPr>
              <a:t>      </a:t>
            </a:r>
            <a:r>
              <a:rPr lang="en-US" sz="2400" b="1">
                <a:solidFill>
                  <a:srgbClr val="FFFFFF"/>
                </a:solidFill>
                <a:latin typeface="VNI-Times" pitchFamily="2" charset="0"/>
              </a:rPr>
              <a:t>B.   328 hm</a:t>
            </a:r>
            <a:r>
              <a:rPr lang="en-US" sz="2400" b="1" baseline="30000">
                <a:solidFill>
                  <a:srgbClr val="FFFFFF"/>
                </a:solidFill>
                <a:latin typeface="VNI-Times" pitchFamily="2" charset="0"/>
              </a:rPr>
              <a:t>2</a:t>
            </a:r>
            <a:endParaRPr lang="en-US" sz="24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36199" name="AutoShape 7" descr="5%"/>
          <p:cNvSpPr>
            <a:spLocks noChangeArrowheads="1"/>
          </p:cNvSpPr>
          <p:nvPr/>
        </p:nvSpPr>
        <p:spPr bwMode="auto">
          <a:xfrm>
            <a:off x="2232025" y="4829175"/>
            <a:ext cx="4176713" cy="5048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FFFFFF"/>
                </a:solidFill>
              </a:rPr>
              <a:t>      </a:t>
            </a:r>
            <a:r>
              <a:rPr lang="en-US" sz="2400" b="1">
                <a:solidFill>
                  <a:srgbClr val="FFFFFF"/>
                </a:solidFill>
                <a:latin typeface="VNI-Times" pitchFamily="2" charset="0"/>
              </a:rPr>
              <a:t>C.  30028 hm</a:t>
            </a:r>
            <a:r>
              <a:rPr lang="en-US" sz="2400" b="1" baseline="30000">
                <a:solidFill>
                  <a:srgbClr val="FFFFFF"/>
                </a:solidFill>
                <a:latin typeface="VNI-Times" pitchFamily="2" charset="0"/>
              </a:rPr>
              <a:t>2</a:t>
            </a:r>
            <a:endParaRPr lang="en-US" sz="24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36201" name="WordArt 9"/>
          <p:cNvSpPr>
            <a:spLocks noChangeArrowheads="1" noChangeShapeType="1" noTextEdit="1"/>
          </p:cNvSpPr>
          <p:nvPr/>
        </p:nvSpPr>
        <p:spPr bwMode="auto">
          <a:xfrm>
            <a:off x="2484438" y="6580188"/>
            <a:ext cx="4676775" cy="277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MỪNG CÁC EM !</a:t>
            </a:r>
          </a:p>
        </p:txBody>
      </p:sp>
      <p:pic>
        <p:nvPicPr>
          <p:cNvPr id="27657" name="Picture 10" descr="Hinh dong 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54137" y="-1382713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3" name="Oval 11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36204" name="Oval 12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6205" name="Oval 13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6206" name="Oval 14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6207" name="Oval 15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6208" name="Oval 16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36209" name="Oval 17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36210" name="Oval 18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36211" name="Oval 19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36212" name="Oval 20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36213" name="WordArt 21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2438400" y="0"/>
            <a:ext cx="471487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Rung Chuông Vàng</a:t>
            </a:r>
          </a:p>
        </p:txBody>
      </p:sp>
      <p:sp>
        <p:nvSpPr>
          <p:cNvPr id="136214" name="WordArt 22"/>
          <p:cNvSpPr>
            <a:spLocks noChangeArrowheads="1" noChangeShapeType="1" noTextEdit="1"/>
          </p:cNvSpPr>
          <p:nvPr/>
        </p:nvSpPr>
        <p:spPr bwMode="auto">
          <a:xfrm>
            <a:off x="2484438" y="6580188"/>
            <a:ext cx="4676775" cy="277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MỪNG CÁC EM !</a:t>
            </a:r>
          </a:p>
        </p:txBody>
      </p:sp>
      <p:sp>
        <p:nvSpPr>
          <p:cNvPr id="136215" name="Oval 23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10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36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362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6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3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3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3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build="allAtOnce" animBg="1"/>
      <p:bldP spid="136195" grpId="0" animBg="1"/>
      <p:bldP spid="136196" grpId="0" animBg="1"/>
      <p:bldP spid="136197" grpId="0" animBg="1"/>
      <p:bldP spid="136198" grpId="0" animBg="1"/>
      <p:bldP spid="136199" grpId="0" animBg="1"/>
      <p:bldP spid="136201" grpId="0" animBg="1"/>
      <p:bldP spid="136201" grpId="1" animBg="1"/>
      <p:bldP spid="136203" grpId="0" animBg="1"/>
      <p:bldP spid="136203" grpId="1" animBg="1"/>
      <p:bldP spid="136204" grpId="0" animBg="1"/>
      <p:bldP spid="136205" grpId="0" animBg="1"/>
      <p:bldP spid="136206" grpId="0" animBg="1"/>
      <p:bldP spid="136206" grpId="1" animBg="1"/>
      <p:bldP spid="136207" grpId="0" animBg="1"/>
      <p:bldP spid="136207" grpId="1" animBg="1"/>
      <p:bldP spid="136208" grpId="0" animBg="1"/>
      <p:bldP spid="136208" grpId="1" animBg="1"/>
      <p:bldP spid="136209" grpId="0" animBg="1"/>
      <p:bldP spid="136209" grpId="1" animBg="1"/>
      <p:bldP spid="136210" grpId="0" animBg="1"/>
      <p:bldP spid="136210" grpId="1" animBg="1"/>
      <p:bldP spid="136211" grpId="0" animBg="1"/>
      <p:bldP spid="136211" grpId="1" animBg="1"/>
      <p:bldP spid="136212" grpId="0" animBg="1"/>
      <p:bldP spid="136212" grpId="1" animBg="1"/>
      <p:bldP spid="136213" grpId="0" animBg="1"/>
      <p:bldP spid="136214" grpId="0" animBg="1"/>
      <p:bldP spid="136214" grpId="1" animBg="1"/>
      <p:bldP spid="136215" grpId="0" animBg="1"/>
      <p:bldP spid="1362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ChangeArrowheads="1"/>
          </p:cNvSpPr>
          <p:nvPr/>
        </p:nvSpPr>
        <p:spPr bwMode="auto">
          <a:xfrm>
            <a:off x="2057400" y="1143000"/>
            <a:ext cx="5715000" cy="576263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VNI-Times" pitchFamily="2" charset="0"/>
              </a:rPr>
              <a:t>Chọn </a:t>
            </a:r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A</a:t>
            </a:r>
            <a:r>
              <a:rPr lang="en-US" sz="2800" b="1">
                <a:solidFill>
                  <a:srgbClr val="FFFF00"/>
                </a:solidFill>
                <a:latin typeface="VNI-Times" pitchFamily="2" charset="0"/>
              </a:rPr>
              <a:t>, hoặc </a:t>
            </a:r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B</a:t>
            </a:r>
            <a:r>
              <a:rPr lang="en-US" sz="2800" b="1">
                <a:solidFill>
                  <a:srgbClr val="FFFF00"/>
                </a:solidFill>
                <a:latin typeface="VNI-Times" pitchFamily="2" charset="0"/>
              </a:rPr>
              <a:t>, hoặc </a:t>
            </a:r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37219" name="AutoShape 3"/>
          <p:cNvSpPr>
            <a:spLocks noChangeArrowheads="1"/>
          </p:cNvSpPr>
          <p:nvPr/>
        </p:nvSpPr>
        <p:spPr bwMode="auto">
          <a:xfrm>
            <a:off x="1993900" y="2057400"/>
            <a:ext cx="5778500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Đ</a:t>
            </a:r>
            <a:r>
              <a:rPr lang="en-US" sz="2400" b="1">
                <a:solidFill>
                  <a:srgbClr val="000000"/>
                </a:solidFill>
                <a:latin typeface=".VnTime" pitchFamily="34" charset="0"/>
              </a:rPr>
              <a:t>iÒn vµo chç chÊm: </a:t>
            </a:r>
            <a:r>
              <a:rPr lang="en-US" sz="2400" b="1">
                <a:solidFill>
                  <a:srgbClr val="000000"/>
                </a:solidFill>
                <a:latin typeface="VNI-Times" pitchFamily="2" charset="0"/>
              </a:rPr>
              <a:t>14 hm</a:t>
            </a:r>
            <a:r>
              <a:rPr lang="en-US" sz="2400" b="1" baseline="30000">
                <a:solidFill>
                  <a:srgbClr val="000000"/>
                </a:solidFill>
                <a:latin typeface="VNI-Times" pitchFamily="2" charset="0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VNI-Times" pitchFamily="2" charset="0"/>
              </a:rPr>
              <a:t> = .......... dam</a:t>
            </a:r>
            <a:r>
              <a:rPr lang="en-US" sz="2400" b="1" baseline="30000">
                <a:solidFill>
                  <a:srgbClr val="000000"/>
                </a:solidFill>
                <a:latin typeface="VNI-Times" pitchFamily="2" charset="0"/>
              </a:rPr>
              <a:t>2</a:t>
            </a:r>
            <a:endParaRPr lang="en-US" sz="24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37220" name="Oval 4"/>
          <p:cNvSpPr>
            <a:spLocks noChangeArrowheads="1"/>
          </p:cNvSpPr>
          <p:nvPr/>
        </p:nvSpPr>
        <p:spPr bwMode="auto">
          <a:xfrm>
            <a:off x="609600" y="2057400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  <a:p>
            <a:pPr algn="ctr"/>
            <a:r>
              <a:rPr lang="en-US" sz="2800">
                <a:solidFill>
                  <a:srgbClr val="000000"/>
                </a:solidFill>
              </a:rPr>
              <a:t>Câu 3</a:t>
            </a:r>
          </a:p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37222" name="AutoShape 6" descr="5%"/>
          <p:cNvSpPr>
            <a:spLocks noChangeArrowheads="1"/>
          </p:cNvSpPr>
          <p:nvPr/>
        </p:nvSpPr>
        <p:spPr bwMode="auto">
          <a:xfrm>
            <a:off x="2740025" y="4298950"/>
            <a:ext cx="3432175" cy="508000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FF"/>
                </a:solidFill>
                <a:latin typeface="VNI-Times" pitchFamily="2" charset="0"/>
              </a:rPr>
              <a:t>        B. 140 dam</a:t>
            </a:r>
            <a:r>
              <a:rPr lang="en-US" sz="2400" b="1" baseline="30000">
                <a:solidFill>
                  <a:srgbClr val="FFFFFF"/>
                </a:solidFill>
                <a:latin typeface="VNI-Times" pitchFamily="2" charset="0"/>
              </a:rPr>
              <a:t>2</a:t>
            </a:r>
            <a:endParaRPr lang="en-US" sz="2400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37223" name="AutoShape 7" descr="5%"/>
          <p:cNvSpPr>
            <a:spLocks noChangeArrowheads="1"/>
          </p:cNvSpPr>
          <p:nvPr/>
        </p:nvSpPr>
        <p:spPr bwMode="auto">
          <a:xfrm>
            <a:off x="2732088" y="4946650"/>
            <a:ext cx="3432175" cy="508000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FF"/>
                </a:solidFill>
                <a:latin typeface="VNI-Times" pitchFamily="2" charset="0"/>
              </a:rPr>
              <a:t>        C. 14 000  dam</a:t>
            </a:r>
            <a:r>
              <a:rPr lang="en-US" sz="2400" b="1" baseline="30000">
                <a:solidFill>
                  <a:srgbClr val="FFFFFF"/>
                </a:solidFill>
                <a:latin typeface="VNI-Times" pitchFamily="2" charset="0"/>
              </a:rPr>
              <a:t>2</a:t>
            </a:r>
            <a:r>
              <a:rPr lang="en-US" sz="2400" b="1">
                <a:solidFill>
                  <a:srgbClr val="FFFF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37224" name="AutoShape 8" descr="5%"/>
          <p:cNvSpPr>
            <a:spLocks noChangeArrowheads="1"/>
          </p:cNvSpPr>
          <p:nvPr/>
        </p:nvSpPr>
        <p:spPr bwMode="auto">
          <a:xfrm>
            <a:off x="2732088" y="3657600"/>
            <a:ext cx="3432175" cy="501650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FF"/>
                </a:solidFill>
                <a:latin typeface="VNI-Times" pitchFamily="2" charset="0"/>
              </a:rPr>
              <a:t>        A. 1 400 dam</a:t>
            </a:r>
            <a:r>
              <a:rPr lang="en-US" sz="2400" b="1" baseline="30000">
                <a:solidFill>
                  <a:srgbClr val="FFFFFF"/>
                </a:solidFill>
                <a:latin typeface="VNI-Times" pitchFamily="2" charset="0"/>
              </a:rPr>
              <a:t>2</a:t>
            </a:r>
            <a:endParaRPr lang="en-US" sz="24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37225" name="WordArt 9"/>
          <p:cNvSpPr>
            <a:spLocks noChangeArrowheads="1" noChangeShapeType="1" noTextEdit="1"/>
          </p:cNvSpPr>
          <p:nvPr/>
        </p:nvSpPr>
        <p:spPr bwMode="auto">
          <a:xfrm>
            <a:off x="2484438" y="6580188"/>
            <a:ext cx="4676775" cy="277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MỪNG CÁC EM !</a:t>
            </a:r>
          </a:p>
        </p:txBody>
      </p:sp>
      <p:pic>
        <p:nvPicPr>
          <p:cNvPr id="28681" name="Picture 10" descr="Hinh dong 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62087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7" name="WordArt 11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2432050" y="152400"/>
            <a:ext cx="471487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Rung Chuông Vàng</a:t>
            </a:r>
          </a:p>
        </p:txBody>
      </p:sp>
      <p:sp>
        <p:nvSpPr>
          <p:cNvPr id="137228" name="WordArt 12"/>
          <p:cNvSpPr>
            <a:spLocks noChangeArrowheads="1" noChangeShapeType="1" noTextEdit="1"/>
          </p:cNvSpPr>
          <p:nvPr/>
        </p:nvSpPr>
        <p:spPr bwMode="auto">
          <a:xfrm>
            <a:off x="2484438" y="6580188"/>
            <a:ext cx="4676775" cy="277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MỪNG CÁC EM !</a:t>
            </a:r>
          </a:p>
        </p:txBody>
      </p:sp>
      <p:sp>
        <p:nvSpPr>
          <p:cNvPr id="137229" name="Oval 13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37230" name="Oval 14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7231" name="Oval 15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7232" name="Oval 16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7233" name="Oval 17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7234" name="Oval 18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37235" name="Oval 19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37236" name="Oval 20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37237" name="Oval 21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37238" name="Oval 22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37239" name="Oval 23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10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37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72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3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3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3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3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build="allAtOnce" animBg="1"/>
      <p:bldP spid="137219" grpId="0" animBg="1"/>
      <p:bldP spid="137220" grpId="0" animBg="1"/>
      <p:bldP spid="137222" grpId="0" animBg="1"/>
      <p:bldP spid="137223" grpId="0" animBg="1"/>
      <p:bldP spid="137224" grpId="0" animBg="1"/>
      <p:bldP spid="137225" grpId="0" animBg="1"/>
      <p:bldP spid="137225" grpId="1" animBg="1"/>
      <p:bldP spid="137227" grpId="0" animBg="1"/>
      <p:bldP spid="137228" grpId="0" animBg="1"/>
      <p:bldP spid="137228" grpId="1" animBg="1"/>
      <p:bldP spid="137229" grpId="0" animBg="1"/>
      <p:bldP spid="137229" grpId="1" animBg="1"/>
      <p:bldP spid="137230" grpId="0" animBg="1"/>
      <p:bldP spid="137231" grpId="0" animBg="1"/>
      <p:bldP spid="137232" grpId="0" animBg="1"/>
      <p:bldP spid="137232" grpId="1" animBg="1"/>
      <p:bldP spid="137233" grpId="0" animBg="1"/>
      <p:bldP spid="137233" grpId="1" animBg="1"/>
      <p:bldP spid="137234" grpId="0" animBg="1"/>
      <p:bldP spid="137234" grpId="1" animBg="1"/>
      <p:bldP spid="137235" grpId="0" animBg="1"/>
      <p:bldP spid="137235" grpId="1" animBg="1"/>
      <p:bldP spid="137236" grpId="0" animBg="1"/>
      <p:bldP spid="137236" grpId="1" animBg="1"/>
      <p:bldP spid="137237" grpId="0" animBg="1"/>
      <p:bldP spid="137237" grpId="1" animBg="1"/>
      <p:bldP spid="137238" grpId="0" animBg="1"/>
      <p:bldP spid="137238" grpId="1" animBg="1"/>
      <p:bldP spid="137239" grpId="0" animBg="1"/>
      <p:bldP spid="13723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ChangeArrowheads="1"/>
          </p:cNvSpPr>
          <p:nvPr/>
        </p:nvSpPr>
        <p:spPr bwMode="auto">
          <a:xfrm>
            <a:off x="1981200" y="1143000"/>
            <a:ext cx="5715000" cy="576263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Chọn </a:t>
            </a:r>
            <a:r>
              <a:rPr lang="en-US" sz="2800">
                <a:solidFill>
                  <a:srgbClr val="FF3300"/>
                </a:solidFill>
              </a:rPr>
              <a:t>A</a:t>
            </a:r>
            <a:r>
              <a:rPr lang="en-US" sz="2800">
                <a:solidFill>
                  <a:srgbClr val="FFFF00"/>
                </a:solidFill>
              </a:rPr>
              <a:t>, hoặc </a:t>
            </a:r>
            <a:r>
              <a:rPr lang="en-US" sz="2800">
                <a:solidFill>
                  <a:srgbClr val="FF3300"/>
                </a:solidFill>
              </a:rPr>
              <a:t>B</a:t>
            </a:r>
            <a:r>
              <a:rPr lang="en-US" sz="2800">
                <a:solidFill>
                  <a:srgbClr val="FFFF00"/>
                </a:solidFill>
              </a:rPr>
              <a:t>, hoặc </a:t>
            </a:r>
            <a:r>
              <a:rPr lang="en-US" sz="280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138243" name="AutoShape 3"/>
          <p:cNvSpPr>
            <a:spLocks noChangeArrowheads="1"/>
          </p:cNvSpPr>
          <p:nvPr/>
        </p:nvSpPr>
        <p:spPr bwMode="auto">
          <a:xfrm>
            <a:off x="1549400" y="2057400"/>
            <a:ext cx="7054850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VNI-Times" pitchFamily="2" charset="0"/>
              </a:rPr>
              <a:t>12 dam</a:t>
            </a:r>
            <a:r>
              <a:rPr lang="en-US" sz="2400" b="1" baseline="30000">
                <a:solidFill>
                  <a:srgbClr val="000000"/>
                </a:solidFill>
                <a:latin typeface="VNI-Times" pitchFamily="2" charset="0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VNI-Times" pitchFamily="2" charset="0"/>
              </a:rPr>
              <a:t> = ....... hm</a:t>
            </a:r>
            <a:r>
              <a:rPr lang="en-US" sz="2400" b="1" baseline="30000">
                <a:solidFill>
                  <a:srgbClr val="000000"/>
                </a:solidFill>
                <a:latin typeface="VNI-Times" pitchFamily="2" charset="0"/>
              </a:rPr>
              <a:t>2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38244" name="Oval 4"/>
          <p:cNvSpPr>
            <a:spLocks noChangeArrowheads="1"/>
          </p:cNvSpPr>
          <p:nvPr/>
        </p:nvSpPr>
        <p:spPr bwMode="auto">
          <a:xfrm>
            <a:off x="466725" y="2057400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  <a:p>
            <a:pPr algn="ctr"/>
            <a:r>
              <a:rPr lang="en-US" sz="2800">
                <a:solidFill>
                  <a:srgbClr val="000000"/>
                </a:solidFill>
              </a:rPr>
              <a:t>Câu 4</a:t>
            </a:r>
          </a:p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38245" name="AutoShape 5" descr="5%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124200" y="3491754"/>
            <a:ext cx="4176713" cy="717175"/>
          </a:xfrm>
          <a:prstGeom prst="roundRect">
            <a:avLst>
              <a:gd name="adj" fmla="val 16667"/>
            </a:avLst>
          </a:prstGeom>
          <a:blipFill rotWithShape="1">
            <a:blip r:embed="rId7"/>
            <a:stretch>
              <a:fillRect/>
            </a:stretch>
          </a:blipFill>
          <a:ln w="1905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8246" name="AutoShape 6" descr="5%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124200" y="4437532"/>
            <a:ext cx="4176713" cy="672352"/>
          </a:xfrm>
          <a:prstGeom prst="roundRect">
            <a:avLst>
              <a:gd name="adj" fmla="val 16667"/>
            </a:avLst>
          </a:prstGeom>
          <a:blipFill rotWithShape="1">
            <a:blip r:embed="rId8"/>
            <a:stretch>
              <a:fillRect b="-2655"/>
            </a:stretch>
          </a:blipFill>
          <a:ln w="1905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8247" name="AutoShape 7" descr="5%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124200" y="5308786"/>
            <a:ext cx="4176713" cy="742390"/>
          </a:xfrm>
          <a:prstGeom prst="roundRect">
            <a:avLst>
              <a:gd name="adj" fmla="val 16667"/>
            </a:avLst>
          </a:prstGeom>
          <a:blipFill rotWithShape="1">
            <a:blip r:embed="rId9"/>
            <a:stretch>
              <a:fillRect/>
            </a:stretch>
          </a:blipFill>
          <a:ln w="1905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8249" name="WordArt 9"/>
          <p:cNvSpPr>
            <a:spLocks noChangeArrowheads="1" noChangeShapeType="1" noTextEdit="1"/>
          </p:cNvSpPr>
          <p:nvPr/>
        </p:nvSpPr>
        <p:spPr bwMode="auto">
          <a:xfrm>
            <a:off x="2484438" y="6580188"/>
            <a:ext cx="4676775" cy="277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MỪNG CÁC EM !</a:t>
            </a:r>
          </a:p>
        </p:txBody>
      </p:sp>
      <p:pic>
        <p:nvPicPr>
          <p:cNvPr id="29705" name="Picture 10" descr="Hinh dong Phao 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62087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1" name="WordArt 11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2432050" y="152400"/>
            <a:ext cx="471487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Rung Chuông Vàng</a:t>
            </a:r>
          </a:p>
        </p:txBody>
      </p:sp>
      <p:sp>
        <p:nvSpPr>
          <p:cNvPr id="138252" name="WordArt 12"/>
          <p:cNvSpPr>
            <a:spLocks noChangeArrowheads="1" noChangeShapeType="1" noTextEdit="1"/>
          </p:cNvSpPr>
          <p:nvPr/>
        </p:nvSpPr>
        <p:spPr bwMode="auto">
          <a:xfrm>
            <a:off x="2484438" y="6580188"/>
            <a:ext cx="4676775" cy="277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MỪNG CÁC EM !</a:t>
            </a:r>
          </a:p>
        </p:txBody>
      </p:sp>
      <p:sp>
        <p:nvSpPr>
          <p:cNvPr id="138253" name="Oval 13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38254" name="Oval 14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8255" name="Oval 15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8256" name="Oval 16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8257" name="Oval 17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8258" name="Oval 18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38259" name="Oval 19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38260" name="Oval 20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38261" name="Oval 21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38262" name="Oval 22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38263" name="Oval 23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10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382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82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3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3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3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build="allAtOnce" animBg="1"/>
      <p:bldP spid="138243" grpId="0" animBg="1"/>
      <p:bldP spid="138244" grpId="0" animBg="1"/>
      <p:bldP spid="138245" grpId="0" animBg="1"/>
      <p:bldP spid="138246" grpId="0" animBg="1"/>
      <p:bldP spid="138247" grpId="0" animBg="1"/>
      <p:bldP spid="138249" grpId="0" animBg="1"/>
      <p:bldP spid="138249" grpId="1" animBg="1"/>
      <p:bldP spid="138251" grpId="0" animBg="1"/>
      <p:bldP spid="138252" grpId="0" animBg="1"/>
      <p:bldP spid="138252" grpId="1" animBg="1"/>
      <p:bldP spid="138253" grpId="0" animBg="1"/>
      <p:bldP spid="138253" grpId="1" animBg="1"/>
      <p:bldP spid="138254" grpId="0" animBg="1"/>
      <p:bldP spid="138255" grpId="0" animBg="1"/>
      <p:bldP spid="138256" grpId="0" animBg="1"/>
      <p:bldP spid="138256" grpId="1" animBg="1"/>
      <p:bldP spid="138257" grpId="0" animBg="1"/>
      <p:bldP spid="138257" grpId="1" animBg="1"/>
      <p:bldP spid="138258" grpId="0" animBg="1"/>
      <p:bldP spid="138258" grpId="1" animBg="1"/>
      <p:bldP spid="138259" grpId="0" animBg="1"/>
      <p:bldP spid="138259" grpId="1" animBg="1"/>
      <p:bldP spid="138260" grpId="0" animBg="1"/>
      <p:bldP spid="138260" grpId="1" animBg="1"/>
      <p:bldP spid="138261" grpId="0" animBg="1"/>
      <p:bldP spid="138261" grpId="1" animBg="1"/>
      <p:bldP spid="138262" grpId="0" animBg="1"/>
      <p:bldP spid="138262" grpId="1" animBg="1"/>
      <p:bldP spid="138263" grpId="0" animBg="1"/>
      <p:bldP spid="13826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4" y="5695392"/>
            <a:ext cx="1232838" cy="70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10195" y="701039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143079"/>
            <a:ext cx="8877299" cy="97627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lang="en-US" sz="4000" b="1" i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4000" b="1" i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r>
              <a:rPr lang="en-US" sz="4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hãy</a:t>
            </a:r>
            <a:r>
              <a:rPr lang="en-US" sz="4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nêu</a:t>
            </a:r>
            <a:r>
              <a:rPr lang="en-US" sz="4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4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đơn</a:t>
            </a:r>
            <a:r>
              <a:rPr lang="en-US" sz="4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vị</a:t>
            </a:r>
            <a:r>
              <a:rPr lang="en-US" sz="4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diện</a:t>
            </a:r>
            <a:r>
              <a:rPr lang="en-US" sz="4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tích</a:t>
            </a:r>
            <a:r>
              <a:rPr lang="en-US" sz="4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đã</a:t>
            </a:r>
            <a:r>
              <a:rPr lang="en-US" sz="4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học</a:t>
            </a:r>
            <a:r>
              <a:rPr lang="en-US" sz="4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  <a:br>
              <a:rPr lang="en-US" sz="4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045304"/>
            <a:ext cx="9538742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0" y="3802117"/>
            <a:ext cx="1415159" cy="1298335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74688" y="2355850"/>
            <a:ext cx="1550987" cy="711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b="1" i="1">
                <a:solidFill>
                  <a:srgbClr val="0000FF"/>
                </a:solidFill>
              </a:rPr>
              <a:t>km</a:t>
            </a:r>
            <a:r>
              <a:rPr lang="en-US" altLang="en-US" sz="4000" b="1" i="1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722563" y="2355850"/>
            <a:ext cx="1550987" cy="711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b="1" i="1">
                <a:solidFill>
                  <a:srgbClr val="0000FF"/>
                </a:solidFill>
              </a:rPr>
              <a:t>m</a:t>
            </a:r>
            <a:r>
              <a:rPr lang="en-US" altLang="en-US" sz="4000" b="1" i="1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799776" y="2336800"/>
            <a:ext cx="1550987" cy="711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b="1" i="1">
                <a:solidFill>
                  <a:srgbClr val="0000FF"/>
                </a:solidFill>
              </a:rPr>
              <a:t>dm</a:t>
            </a:r>
            <a:r>
              <a:rPr lang="en-US" altLang="en-US" sz="4000" b="1" i="1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893470" y="2308225"/>
            <a:ext cx="1550988" cy="711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b="1" i="1">
                <a:solidFill>
                  <a:srgbClr val="0000FF"/>
                </a:solidFill>
              </a:rPr>
              <a:t>cm</a:t>
            </a:r>
            <a:r>
              <a:rPr lang="en-US" altLang="en-US" sz="4000" b="1" i="1" baseline="30000">
                <a:solidFill>
                  <a:srgbClr val="0000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058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6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6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  <p:bldP spid="15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71" y="5579499"/>
            <a:ext cx="923420" cy="850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826" y="4875052"/>
            <a:ext cx="627475" cy="777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00" y="5155760"/>
            <a:ext cx="645769" cy="1103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1927" y="4714569"/>
            <a:ext cx="826878" cy="826878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7173685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8" name="Skip To My Lo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13095" y="7212951"/>
            <a:ext cx="609600" cy="6096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56644" y="7212951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856" y="31509"/>
            <a:ext cx="7696014" cy="11519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just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</a:rPr>
              <a:t>    </a:t>
            </a:r>
            <a:r>
              <a:rPr lang="en-US" sz="3600" b="1" kern="0" dirty="0" err="1" smtClean="0">
                <a:solidFill>
                  <a:schemeClr val="tx1"/>
                </a:solidFill>
              </a:rPr>
              <a:t>Số</a:t>
            </a:r>
            <a:r>
              <a:rPr lang="en-US" sz="3600" b="1" kern="0" dirty="0" smtClean="0">
                <a:solidFill>
                  <a:schemeClr val="tx1"/>
                </a:solidFill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</a:rPr>
              <a:t>thích</a:t>
            </a:r>
            <a:r>
              <a:rPr lang="en-US" sz="3600" b="1" kern="0" dirty="0">
                <a:solidFill>
                  <a:schemeClr val="tx1"/>
                </a:solidFill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</a:rPr>
              <a:t>hợp</a:t>
            </a:r>
            <a:r>
              <a:rPr lang="en-US" sz="3600" b="1" kern="0" dirty="0">
                <a:solidFill>
                  <a:schemeClr val="tx1"/>
                </a:solidFill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</a:rPr>
              <a:t>vào</a:t>
            </a:r>
            <a:r>
              <a:rPr lang="en-US" sz="3600" b="1" kern="0" dirty="0">
                <a:solidFill>
                  <a:schemeClr val="tx1"/>
                </a:solidFill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</a:rPr>
              <a:t>chỗ</a:t>
            </a:r>
            <a:r>
              <a:rPr lang="en-US" sz="3600" b="1" kern="0" dirty="0">
                <a:solidFill>
                  <a:schemeClr val="tx1"/>
                </a:solidFill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</a:rPr>
              <a:t>chấm</a:t>
            </a:r>
            <a:r>
              <a:rPr lang="en-US" sz="3600" b="1" kern="0" dirty="0">
                <a:solidFill>
                  <a:schemeClr val="tx1"/>
                </a:solidFill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</a:rPr>
              <a:t>là</a:t>
            </a:r>
            <a:r>
              <a:rPr lang="en-US" sz="3600" b="1" kern="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778" y="1178174"/>
            <a:ext cx="7704092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0" y="3802117"/>
            <a:ext cx="1415159" cy="1298335"/>
          </a:xfrm>
          <a:prstGeom prst="rect">
            <a:avLst/>
          </a:prstGeom>
        </p:spPr>
      </p:pic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1524155" y="1175519"/>
            <a:ext cx="4191000" cy="9906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 dirty="0">
                <a:solidFill>
                  <a:srgbClr val="000000"/>
                </a:solidFill>
              </a:rPr>
              <a:t>25 m</a:t>
            </a:r>
            <a:r>
              <a:rPr lang="en-US" altLang="en-US" sz="3600" b="1" baseline="30000" dirty="0">
                <a:solidFill>
                  <a:srgbClr val="000000"/>
                </a:solidFill>
              </a:rPr>
              <a:t>2</a:t>
            </a:r>
            <a:r>
              <a:rPr lang="en-US" altLang="en-US" sz="3600" b="1" dirty="0">
                <a:solidFill>
                  <a:srgbClr val="000000"/>
                </a:solidFill>
              </a:rPr>
              <a:t> = </a:t>
            </a:r>
            <a:r>
              <a:rPr lang="en-US" altLang="en-US" sz="3600" dirty="0">
                <a:solidFill>
                  <a:srgbClr val="000000"/>
                </a:solidFill>
              </a:rPr>
              <a:t>………. </a:t>
            </a:r>
            <a:r>
              <a:rPr lang="en-US" altLang="en-US" sz="3600" b="1" dirty="0">
                <a:solidFill>
                  <a:srgbClr val="000000"/>
                </a:solidFill>
              </a:rPr>
              <a:t>dm</a:t>
            </a:r>
            <a:r>
              <a:rPr lang="en-US" altLang="en-US" sz="3600" b="1" baseline="30000" dirty="0">
                <a:solidFill>
                  <a:srgbClr val="000000"/>
                </a:solidFill>
              </a:rPr>
              <a:t>2</a:t>
            </a:r>
            <a:endParaRPr lang="en-US" altLang="en-US" sz="360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395198" y="1341097"/>
            <a:ext cx="1436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</a:rPr>
              <a:t>2 500</a:t>
            </a:r>
          </a:p>
        </p:txBody>
      </p:sp>
    </p:spTree>
    <p:extLst>
      <p:ext uri="{BB962C8B-B14F-4D97-AF65-F5344CB8AC3E}">
        <p14:creationId xmlns:p14="http://schemas.microsoft.com/office/powerpoint/2010/main" val="11995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6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6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6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2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33765"/>
              </p:ext>
            </p:extLst>
          </p:nvPr>
        </p:nvGraphicFramePr>
        <p:xfrm>
          <a:off x="1017765" y="1786960"/>
          <a:ext cx="7995605" cy="1174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2738">
                  <a:extLst>
                    <a:ext uri="{9D8B030D-6E8A-4147-A177-3AD203B41FA5}">
                      <a16:colId xmlns:a16="http://schemas.microsoft.com/office/drawing/2014/main" xmlns="" val="1321945434"/>
                    </a:ext>
                  </a:extLst>
                </a:gridCol>
                <a:gridCol w="1000137">
                  <a:extLst>
                    <a:ext uri="{9D8B030D-6E8A-4147-A177-3AD203B41FA5}">
                      <a16:colId xmlns:a16="http://schemas.microsoft.com/office/drawing/2014/main" xmlns="" val="2878425089"/>
                    </a:ext>
                  </a:extLst>
                </a:gridCol>
                <a:gridCol w="1174606">
                  <a:extLst>
                    <a:ext uri="{9D8B030D-6E8A-4147-A177-3AD203B41FA5}">
                      <a16:colId xmlns:a16="http://schemas.microsoft.com/office/drawing/2014/main" xmlns="" val="2723673263"/>
                    </a:ext>
                  </a:extLst>
                </a:gridCol>
                <a:gridCol w="1158784">
                  <a:extLst>
                    <a:ext uri="{9D8B030D-6E8A-4147-A177-3AD203B41FA5}">
                      <a16:colId xmlns:a16="http://schemas.microsoft.com/office/drawing/2014/main" xmlns="" val="1186882986"/>
                    </a:ext>
                  </a:extLst>
                </a:gridCol>
                <a:gridCol w="1328551">
                  <a:extLst>
                    <a:ext uri="{9D8B030D-6E8A-4147-A177-3AD203B41FA5}">
                      <a16:colId xmlns:a16="http://schemas.microsoft.com/office/drawing/2014/main" xmlns="" val="1093719517"/>
                    </a:ext>
                  </a:extLst>
                </a:gridCol>
                <a:gridCol w="1104950">
                  <a:extLst>
                    <a:ext uri="{9D8B030D-6E8A-4147-A177-3AD203B41FA5}">
                      <a16:colId xmlns:a16="http://schemas.microsoft.com/office/drawing/2014/main" xmlns="" val="402318254"/>
                    </a:ext>
                  </a:extLst>
                </a:gridCol>
                <a:gridCol w="1005839">
                  <a:extLst>
                    <a:ext uri="{9D8B030D-6E8A-4147-A177-3AD203B41FA5}">
                      <a16:colId xmlns:a16="http://schemas.microsoft.com/office/drawing/2014/main" xmlns="" val="1638332517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en-US" sz="3600" baseline="30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3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3600" baseline="30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3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r>
                        <a:rPr lang="en-US" sz="3600" baseline="30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3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3600" baseline="30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3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5927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3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773113" y="963613"/>
            <a:ext cx="7637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			   </a:t>
            </a:r>
            <a:r>
              <a:rPr lang="en-US" sz="3200" b="1" u="sng" dirty="0">
                <a:solidFill>
                  <a:srgbClr val="0000FF"/>
                </a:solidFill>
                <a:cs typeface="Times New Roman" pitchFamily="18" charset="0"/>
              </a:rPr>
              <a:t>Toán</a:t>
            </a:r>
            <a:r>
              <a:rPr lang="en-US" sz="3200" b="1" dirty="0"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		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60413" y="1652588"/>
            <a:ext cx="8005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-ca-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mét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vuông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Héc-tô-mét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vuông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69925" y="157163"/>
            <a:ext cx="4405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b="1"/>
              <a:t> </a:t>
            </a:r>
            <a:r>
              <a:rPr lang="en-US" altLang="en-US" sz="4000" b="1">
                <a:solidFill>
                  <a:srgbClr val="FF0000"/>
                </a:solidFill>
              </a:rPr>
              <a:t>1.</a:t>
            </a:r>
            <a:r>
              <a:rPr lang="en-US" altLang="en-US" sz="4000" b="1">
                <a:solidFill>
                  <a:srgbClr val="FF3300"/>
                </a:solidFill>
              </a:rPr>
              <a:t>Đề-ca-mét vuông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87413" y="1595438"/>
            <a:ext cx="4549775" cy="45497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866775" y="1592263"/>
            <a:ext cx="4546600" cy="4549775"/>
            <a:chOff x="588" y="1003"/>
            <a:chExt cx="2864" cy="2866"/>
          </a:xfrm>
        </p:grpSpPr>
        <p:sp>
          <p:nvSpPr>
            <p:cNvPr id="19497" name="Line 11"/>
            <p:cNvSpPr>
              <a:spLocks noChangeShapeType="1"/>
            </p:cNvSpPr>
            <p:nvPr/>
          </p:nvSpPr>
          <p:spPr bwMode="auto">
            <a:xfrm>
              <a:off x="891" y="1015"/>
              <a:ext cx="0" cy="28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24"/>
            <p:cNvSpPr>
              <a:spLocks noChangeShapeType="1"/>
            </p:cNvSpPr>
            <p:nvPr/>
          </p:nvSpPr>
          <p:spPr bwMode="auto">
            <a:xfrm>
              <a:off x="1169" y="1011"/>
              <a:ext cx="0" cy="28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25"/>
            <p:cNvSpPr>
              <a:spLocks noChangeShapeType="1"/>
            </p:cNvSpPr>
            <p:nvPr/>
          </p:nvSpPr>
          <p:spPr bwMode="auto">
            <a:xfrm>
              <a:off x="3183" y="1011"/>
              <a:ext cx="0" cy="28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26"/>
            <p:cNvSpPr>
              <a:spLocks noChangeShapeType="1"/>
            </p:cNvSpPr>
            <p:nvPr/>
          </p:nvSpPr>
          <p:spPr bwMode="auto">
            <a:xfrm>
              <a:off x="2889" y="1011"/>
              <a:ext cx="0" cy="28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27"/>
            <p:cNvSpPr>
              <a:spLocks noChangeShapeType="1"/>
            </p:cNvSpPr>
            <p:nvPr/>
          </p:nvSpPr>
          <p:spPr bwMode="auto">
            <a:xfrm>
              <a:off x="2607" y="1011"/>
              <a:ext cx="0" cy="28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28"/>
            <p:cNvSpPr>
              <a:spLocks noChangeShapeType="1"/>
            </p:cNvSpPr>
            <p:nvPr/>
          </p:nvSpPr>
          <p:spPr bwMode="auto">
            <a:xfrm>
              <a:off x="2313" y="1011"/>
              <a:ext cx="0" cy="28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Line 29"/>
            <p:cNvSpPr>
              <a:spLocks noChangeShapeType="1"/>
            </p:cNvSpPr>
            <p:nvPr/>
          </p:nvSpPr>
          <p:spPr bwMode="auto">
            <a:xfrm>
              <a:off x="2031" y="1003"/>
              <a:ext cx="0" cy="28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Line 30"/>
            <p:cNvSpPr>
              <a:spLocks noChangeShapeType="1"/>
            </p:cNvSpPr>
            <p:nvPr/>
          </p:nvSpPr>
          <p:spPr bwMode="auto">
            <a:xfrm>
              <a:off x="1738" y="1011"/>
              <a:ext cx="0" cy="28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Line 31"/>
            <p:cNvSpPr>
              <a:spLocks noChangeShapeType="1"/>
            </p:cNvSpPr>
            <p:nvPr/>
          </p:nvSpPr>
          <p:spPr bwMode="auto">
            <a:xfrm>
              <a:off x="1456" y="1003"/>
              <a:ext cx="0" cy="28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32"/>
            <p:cNvSpPr>
              <a:spLocks noChangeShapeType="1"/>
            </p:cNvSpPr>
            <p:nvPr/>
          </p:nvSpPr>
          <p:spPr bwMode="auto">
            <a:xfrm>
              <a:off x="588" y="2153"/>
              <a:ext cx="2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Line 33"/>
            <p:cNvSpPr>
              <a:spLocks noChangeShapeType="1"/>
            </p:cNvSpPr>
            <p:nvPr/>
          </p:nvSpPr>
          <p:spPr bwMode="auto">
            <a:xfrm>
              <a:off x="588" y="1865"/>
              <a:ext cx="2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34"/>
            <p:cNvSpPr>
              <a:spLocks noChangeShapeType="1"/>
            </p:cNvSpPr>
            <p:nvPr/>
          </p:nvSpPr>
          <p:spPr bwMode="auto">
            <a:xfrm>
              <a:off x="588" y="1577"/>
              <a:ext cx="2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Line 35"/>
            <p:cNvSpPr>
              <a:spLocks noChangeShapeType="1"/>
            </p:cNvSpPr>
            <p:nvPr/>
          </p:nvSpPr>
          <p:spPr bwMode="auto">
            <a:xfrm>
              <a:off x="588" y="1289"/>
              <a:ext cx="2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36"/>
            <p:cNvSpPr>
              <a:spLocks noChangeShapeType="1"/>
            </p:cNvSpPr>
            <p:nvPr/>
          </p:nvSpPr>
          <p:spPr bwMode="auto">
            <a:xfrm>
              <a:off x="588" y="3305"/>
              <a:ext cx="2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Line 37"/>
            <p:cNvSpPr>
              <a:spLocks noChangeShapeType="1"/>
            </p:cNvSpPr>
            <p:nvPr/>
          </p:nvSpPr>
          <p:spPr bwMode="auto">
            <a:xfrm>
              <a:off x="588" y="2441"/>
              <a:ext cx="2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38"/>
            <p:cNvSpPr>
              <a:spLocks noChangeShapeType="1"/>
            </p:cNvSpPr>
            <p:nvPr/>
          </p:nvSpPr>
          <p:spPr bwMode="auto">
            <a:xfrm>
              <a:off x="588" y="3593"/>
              <a:ext cx="2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Line 39"/>
            <p:cNvSpPr>
              <a:spLocks noChangeShapeType="1"/>
            </p:cNvSpPr>
            <p:nvPr/>
          </p:nvSpPr>
          <p:spPr bwMode="auto">
            <a:xfrm>
              <a:off x="588" y="2729"/>
              <a:ext cx="2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40"/>
            <p:cNvSpPr>
              <a:spLocks noChangeShapeType="1"/>
            </p:cNvSpPr>
            <p:nvPr/>
          </p:nvSpPr>
          <p:spPr bwMode="auto">
            <a:xfrm>
              <a:off x="588" y="3017"/>
              <a:ext cx="2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862013" y="5716588"/>
            <a:ext cx="482600" cy="4413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2368550" y="6096000"/>
            <a:ext cx="1035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/>
              <a:t>1dam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760413" y="10668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/>
              <a:t>Một đề-ca-mét vuông (1dam</a:t>
            </a:r>
            <a:r>
              <a:rPr lang="en-US" altLang="en-US" sz="2800" b="1" baseline="30000"/>
              <a:t>2</a:t>
            </a:r>
            <a:r>
              <a:rPr lang="en-US" altLang="en-US" sz="2800" b="1"/>
              <a:t>)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0" y="5703888"/>
            <a:ext cx="779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/>
              <a:t>1m</a:t>
            </a:r>
            <a:r>
              <a:rPr lang="en-US" altLang="en-US" sz="2800" b="1" baseline="30000"/>
              <a:t>2</a:t>
            </a:r>
            <a:endParaRPr lang="en-US" altLang="en-US" sz="2800" b="1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flipH="1">
            <a:off x="644525" y="6032500"/>
            <a:ext cx="369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5637213" y="4960938"/>
            <a:ext cx="3146425" cy="650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3300"/>
                </a:solidFill>
              </a:rPr>
              <a:t>1dam</a:t>
            </a:r>
            <a:r>
              <a:rPr lang="en-US" altLang="en-US" sz="3600" b="1" baseline="30000">
                <a:solidFill>
                  <a:srgbClr val="CC3300"/>
                </a:solidFill>
              </a:rPr>
              <a:t>2</a:t>
            </a:r>
            <a:r>
              <a:rPr lang="en-US" altLang="en-US" sz="3600" b="1">
                <a:solidFill>
                  <a:srgbClr val="CC3300"/>
                </a:solidFill>
              </a:rPr>
              <a:t> = 100m</a:t>
            </a:r>
            <a:r>
              <a:rPr lang="en-US" altLang="en-US" sz="3600" b="1" baseline="30000">
                <a:solidFill>
                  <a:srgbClr val="CC3300"/>
                </a:solidFill>
              </a:rPr>
              <a:t>2</a:t>
            </a:r>
            <a:endParaRPr lang="en-US" altLang="en-US" sz="3600" b="1">
              <a:solidFill>
                <a:srgbClr val="CC3300"/>
              </a:solidFill>
            </a:endParaRPr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781050" y="2046288"/>
            <a:ext cx="4200525" cy="4202112"/>
            <a:chOff x="528" y="1289"/>
            <a:chExt cx="2646" cy="2647"/>
          </a:xfrm>
        </p:grpSpPr>
        <p:grpSp>
          <p:nvGrpSpPr>
            <p:cNvPr id="19477" name="Group 59"/>
            <p:cNvGrpSpPr>
              <a:grpSpLocks/>
            </p:cNvGrpSpPr>
            <p:nvPr/>
          </p:nvGrpSpPr>
          <p:grpSpPr bwMode="auto">
            <a:xfrm>
              <a:off x="891" y="3800"/>
              <a:ext cx="2283" cy="136"/>
              <a:chOff x="891" y="3800"/>
              <a:chExt cx="2283" cy="136"/>
            </a:xfrm>
          </p:grpSpPr>
          <p:sp>
            <p:nvSpPr>
              <p:cNvPr id="19488" name="Line 49"/>
              <p:cNvSpPr>
                <a:spLocks noChangeShapeType="1"/>
              </p:cNvSpPr>
              <p:nvPr/>
            </p:nvSpPr>
            <p:spPr bwMode="auto">
              <a:xfrm>
                <a:off x="3174" y="3806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Line 50"/>
              <p:cNvSpPr>
                <a:spLocks noChangeShapeType="1"/>
              </p:cNvSpPr>
              <p:nvPr/>
            </p:nvSpPr>
            <p:spPr bwMode="auto">
              <a:xfrm>
                <a:off x="2887" y="3806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0" name="Line 51"/>
              <p:cNvSpPr>
                <a:spLocks noChangeShapeType="1"/>
              </p:cNvSpPr>
              <p:nvPr/>
            </p:nvSpPr>
            <p:spPr bwMode="auto">
              <a:xfrm>
                <a:off x="2598" y="3800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1" name="Line 52"/>
              <p:cNvSpPr>
                <a:spLocks noChangeShapeType="1"/>
              </p:cNvSpPr>
              <p:nvPr/>
            </p:nvSpPr>
            <p:spPr bwMode="auto">
              <a:xfrm>
                <a:off x="2308" y="3806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2" name="Line 53"/>
              <p:cNvSpPr>
                <a:spLocks noChangeShapeType="1"/>
              </p:cNvSpPr>
              <p:nvPr/>
            </p:nvSpPr>
            <p:spPr bwMode="auto">
              <a:xfrm>
                <a:off x="2022" y="3806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Line 54"/>
              <p:cNvSpPr>
                <a:spLocks noChangeShapeType="1"/>
              </p:cNvSpPr>
              <p:nvPr/>
            </p:nvSpPr>
            <p:spPr bwMode="auto">
              <a:xfrm>
                <a:off x="1735" y="3812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Line 55"/>
              <p:cNvSpPr>
                <a:spLocks noChangeShapeType="1"/>
              </p:cNvSpPr>
              <p:nvPr/>
            </p:nvSpPr>
            <p:spPr bwMode="auto">
              <a:xfrm>
                <a:off x="1447" y="3806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Line 56"/>
              <p:cNvSpPr>
                <a:spLocks noChangeShapeType="1"/>
              </p:cNvSpPr>
              <p:nvPr/>
            </p:nvSpPr>
            <p:spPr bwMode="auto">
              <a:xfrm>
                <a:off x="1167" y="3806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6" name="Line 57"/>
              <p:cNvSpPr>
                <a:spLocks noChangeShapeType="1"/>
              </p:cNvSpPr>
              <p:nvPr/>
            </p:nvSpPr>
            <p:spPr bwMode="auto">
              <a:xfrm>
                <a:off x="891" y="3812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8" name="Group 70"/>
            <p:cNvGrpSpPr>
              <a:grpSpLocks/>
            </p:cNvGrpSpPr>
            <p:nvPr/>
          </p:nvGrpSpPr>
          <p:grpSpPr bwMode="auto">
            <a:xfrm>
              <a:off x="528" y="1289"/>
              <a:ext cx="137" cy="2302"/>
              <a:chOff x="528" y="1289"/>
              <a:chExt cx="137" cy="2302"/>
            </a:xfrm>
          </p:grpSpPr>
          <p:sp>
            <p:nvSpPr>
              <p:cNvPr id="19479" name="Line 61"/>
              <p:cNvSpPr>
                <a:spLocks noChangeShapeType="1"/>
              </p:cNvSpPr>
              <p:nvPr/>
            </p:nvSpPr>
            <p:spPr bwMode="auto">
              <a:xfrm rot="5400000">
                <a:off x="597" y="3529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Line 62"/>
              <p:cNvSpPr>
                <a:spLocks noChangeShapeType="1"/>
              </p:cNvSpPr>
              <p:nvPr/>
            </p:nvSpPr>
            <p:spPr bwMode="auto">
              <a:xfrm rot="5400000">
                <a:off x="597" y="3240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1" name="Line 63"/>
              <p:cNvSpPr>
                <a:spLocks noChangeShapeType="1"/>
              </p:cNvSpPr>
              <p:nvPr/>
            </p:nvSpPr>
            <p:spPr bwMode="auto">
              <a:xfrm rot="5400000">
                <a:off x="603" y="2953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Line 64"/>
              <p:cNvSpPr>
                <a:spLocks noChangeShapeType="1"/>
              </p:cNvSpPr>
              <p:nvPr/>
            </p:nvSpPr>
            <p:spPr bwMode="auto">
              <a:xfrm rot="5400000">
                <a:off x="597" y="2663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3" name="Line 65"/>
              <p:cNvSpPr>
                <a:spLocks noChangeShapeType="1"/>
              </p:cNvSpPr>
              <p:nvPr/>
            </p:nvSpPr>
            <p:spPr bwMode="auto">
              <a:xfrm rot="5400000">
                <a:off x="597" y="2377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4" name="Line 66"/>
              <p:cNvSpPr>
                <a:spLocks noChangeShapeType="1"/>
              </p:cNvSpPr>
              <p:nvPr/>
            </p:nvSpPr>
            <p:spPr bwMode="auto">
              <a:xfrm rot="5400000">
                <a:off x="591" y="2088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5" name="Line 67"/>
              <p:cNvSpPr>
                <a:spLocks noChangeShapeType="1"/>
              </p:cNvSpPr>
              <p:nvPr/>
            </p:nvSpPr>
            <p:spPr bwMode="auto">
              <a:xfrm rot="5400000">
                <a:off x="597" y="1802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Line 68"/>
              <p:cNvSpPr>
                <a:spLocks noChangeShapeType="1"/>
              </p:cNvSpPr>
              <p:nvPr/>
            </p:nvSpPr>
            <p:spPr bwMode="auto">
              <a:xfrm rot="5400000">
                <a:off x="596" y="1515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Line 69"/>
              <p:cNvSpPr>
                <a:spLocks noChangeShapeType="1"/>
              </p:cNvSpPr>
              <p:nvPr/>
            </p:nvSpPr>
            <p:spPr bwMode="auto">
              <a:xfrm rot="5400000">
                <a:off x="590" y="1227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78463" y="1585913"/>
            <a:ext cx="3665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1">
                <a:solidFill>
                  <a:srgbClr val="7030A0"/>
                </a:solidFill>
              </a:rPr>
              <a:t>- Đề-ca-mét vuông </a:t>
            </a:r>
            <a:r>
              <a:rPr lang="en-US" sz="2400">
                <a:solidFill>
                  <a:srgbClr val="7030A0"/>
                </a:solidFill>
              </a:rPr>
              <a:t>là diện tích của hình vuông có cạnh dài 1dam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521325" y="2806700"/>
            <a:ext cx="3665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7030A0"/>
                </a:solidFill>
              </a:rPr>
              <a:t>- Đề-ca-mét vuông viết tắt là dam</a:t>
            </a:r>
            <a:r>
              <a:rPr lang="en-US" sz="2400" baseline="30000">
                <a:solidFill>
                  <a:srgbClr val="7030A0"/>
                </a:solidFill>
              </a:rPr>
              <a:t>2</a:t>
            </a:r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600700" y="3668713"/>
            <a:ext cx="3665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7030A0"/>
                </a:solidFill>
              </a:rPr>
              <a:t>- Ta thấy hình vuông 1dam</a:t>
            </a:r>
            <a:r>
              <a:rPr lang="en-US" sz="2400" baseline="30000">
                <a:solidFill>
                  <a:srgbClr val="7030A0"/>
                </a:solidFill>
              </a:rPr>
              <a:t>2 </a:t>
            </a:r>
            <a:r>
              <a:rPr lang="en-US" sz="2400">
                <a:solidFill>
                  <a:srgbClr val="7030A0"/>
                </a:solidFill>
              </a:rPr>
              <a:t>gồm 100 hình vuông 1m</a:t>
            </a:r>
            <a:r>
              <a:rPr lang="en-US" sz="2400" baseline="30000">
                <a:solidFill>
                  <a:srgbClr val="7030A0"/>
                </a:solidFill>
              </a:rPr>
              <a:t>2</a:t>
            </a:r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692775" y="4441825"/>
            <a:ext cx="184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FF0000"/>
                </a:solidFill>
              </a:rPr>
              <a:t>3dam</a:t>
            </a:r>
            <a:r>
              <a:rPr lang="en-US" sz="3600" b="1" baseline="30000">
                <a:solidFill>
                  <a:srgbClr val="FF0000"/>
                </a:solidFill>
              </a:rPr>
              <a:t>2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231063" y="4452938"/>
            <a:ext cx="2035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FF0000"/>
                </a:solidFill>
              </a:rPr>
              <a:t>38dam</a:t>
            </a:r>
            <a:r>
              <a:rPr lang="en-US" sz="3600" b="1" baseline="30000">
                <a:solidFill>
                  <a:srgbClr val="FF0000"/>
                </a:solidFill>
              </a:rPr>
              <a:t>2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89219" y="972189"/>
            <a:ext cx="3305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smtClean="0"/>
              <a:t>1</a:t>
            </a:r>
            <a:r>
              <a:rPr lang="vi-VN" sz="2800" b="1" smtClean="0"/>
              <a:t>dam</a:t>
            </a:r>
            <a:r>
              <a:rPr lang="en-US" sz="2800" b="1" smtClean="0"/>
              <a:t> </a:t>
            </a:r>
            <a:r>
              <a:rPr lang="en-US" sz="2800" b="1"/>
              <a:t>x </a:t>
            </a:r>
            <a:r>
              <a:rPr lang="vi-VN" sz="2800" b="1" smtClean="0"/>
              <a:t>           =</a:t>
            </a:r>
            <a:r>
              <a:rPr lang="en-US" sz="3200" b="1" smtClean="0"/>
              <a:t> </a:t>
            </a:r>
            <a:endParaRPr lang="en-US" sz="3200" b="1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836925" y="970601"/>
            <a:ext cx="13843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smtClean="0"/>
              <a:t>1</a:t>
            </a:r>
            <a:r>
              <a:rPr lang="vi-VN" sz="2800" b="1" smtClean="0"/>
              <a:t>dam</a:t>
            </a:r>
            <a:r>
              <a:rPr lang="en-US" sz="3200" smtClean="0"/>
              <a:t> </a:t>
            </a:r>
            <a:endParaRPr lang="en-US" sz="3200"/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965270" y="987426"/>
            <a:ext cx="1636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2800" b="1" smtClean="0"/>
              <a:t>1 </a:t>
            </a:r>
            <a:r>
              <a:rPr lang="en-US" sz="2800" b="1" smtClean="0"/>
              <a:t>dam</a:t>
            </a:r>
            <a:r>
              <a:rPr lang="en-US" sz="2800" b="1" baseline="30000" smtClean="0"/>
              <a:t>2</a:t>
            </a:r>
            <a:endParaRPr lang="en-US" sz="2800" b="1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818188" y="3178175"/>
            <a:ext cx="817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dam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1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61" grpId="0" animBg="1"/>
      <p:bldP spid="5162" grpId="0"/>
      <p:bldP spid="5163" grpId="0"/>
      <p:bldP spid="5165" grpId="0"/>
      <p:bldP spid="5166" grpId="0" animBg="1"/>
      <p:bldP spid="5167" grpId="0" animBg="1"/>
      <p:bldP spid="4" grpId="0"/>
      <p:bldP spid="52" grpId="0"/>
      <p:bldP spid="53" grpId="0"/>
      <p:bldP spid="54" grpId="0"/>
      <p:bldP spid="54" grpId="1"/>
      <p:bldP spid="55" grpId="0"/>
      <p:bldP spid="55" grpId="1"/>
      <p:bldP spid="5" grpId="0"/>
      <p:bldP spid="5" grpId="1"/>
      <p:bldP spid="57" grpId="0"/>
      <p:bldP spid="57" grpId="1"/>
      <p:bldP spid="59" grpId="0"/>
      <p:bldP spid="59" grpId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69925" y="157163"/>
            <a:ext cx="4605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b="1"/>
              <a:t> </a:t>
            </a:r>
            <a:r>
              <a:rPr lang="en-US" altLang="en-US" sz="4000" b="1">
                <a:solidFill>
                  <a:srgbClr val="FF0000"/>
                </a:solidFill>
              </a:rPr>
              <a:t>2.</a:t>
            </a:r>
            <a:r>
              <a:rPr lang="en-US" altLang="en-US" sz="4000" b="1">
                <a:solidFill>
                  <a:srgbClr val="FF3300"/>
                </a:solidFill>
              </a:rPr>
              <a:t>Héc-tô-mét vuông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87413" y="1595438"/>
            <a:ext cx="4549775" cy="45497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866775" y="1592263"/>
            <a:ext cx="4546600" cy="4549775"/>
            <a:chOff x="588" y="1003"/>
            <a:chExt cx="2864" cy="2866"/>
          </a:xfrm>
        </p:grpSpPr>
        <p:sp>
          <p:nvSpPr>
            <p:cNvPr id="20521" name="Line 11"/>
            <p:cNvSpPr>
              <a:spLocks noChangeShapeType="1"/>
            </p:cNvSpPr>
            <p:nvPr/>
          </p:nvSpPr>
          <p:spPr bwMode="auto">
            <a:xfrm>
              <a:off x="891" y="1015"/>
              <a:ext cx="0" cy="28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Line 24"/>
            <p:cNvSpPr>
              <a:spLocks noChangeShapeType="1"/>
            </p:cNvSpPr>
            <p:nvPr/>
          </p:nvSpPr>
          <p:spPr bwMode="auto">
            <a:xfrm>
              <a:off x="1169" y="1011"/>
              <a:ext cx="0" cy="28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Line 25"/>
            <p:cNvSpPr>
              <a:spLocks noChangeShapeType="1"/>
            </p:cNvSpPr>
            <p:nvPr/>
          </p:nvSpPr>
          <p:spPr bwMode="auto">
            <a:xfrm>
              <a:off x="3183" y="1011"/>
              <a:ext cx="0" cy="28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Line 26"/>
            <p:cNvSpPr>
              <a:spLocks noChangeShapeType="1"/>
            </p:cNvSpPr>
            <p:nvPr/>
          </p:nvSpPr>
          <p:spPr bwMode="auto">
            <a:xfrm>
              <a:off x="2889" y="1011"/>
              <a:ext cx="0" cy="28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Line 27"/>
            <p:cNvSpPr>
              <a:spLocks noChangeShapeType="1"/>
            </p:cNvSpPr>
            <p:nvPr/>
          </p:nvSpPr>
          <p:spPr bwMode="auto">
            <a:xfrm>
              <a:off x="2607" y="1011"/>
              <a:ext cx="0" cy="28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Line 28"/>
            <p:cNvSpPr>
              <a:spLocks noChangeShapeType="1"/>
            </p:cNvSpPr>
            <p:nvPr/>
          </p:nvSpPr>
          <p:spPr bwMode="auto">
            <a:xfrm>
              <a:off x="2313" y="1011"/>
              <a:ext cx="0" cy="28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Line 29"/>
            <p:cNvSpPr>
              <a:spLocks noChangeShapeType="1"/>
            </p:cNvSpPr>
            <p:nvPr/>
          </p:nvSpPr>
          <p:spPr bwMode="auto">
            <a:xfrm>
              <a:off x="2031" y="1003"/>
              <a:ext cx="0" cy="28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Line 30"/>
            <p:cNvSpPr>
              <a:spLocks noChangeShapeType="1"/>
            </p:cNvSpPr>
            <p:nvPr/>
          </p:nvSpPr>
          <p:spPr bwMode="auto">
            <a:xfrm>
              <a:off x="1738" y="1011"/>
              <a:ext cx="0" cy="28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Line 31"/>
            <p:cNvSpPr>
              <a:spLocks noChangeShapeType="1"/>
            </p:cNvSpPr>
            <p:nvPr/>
          </p:nvSpPr>
          <p:spPr bwMode="auto">
            <a:xfrm>
              <a:off x="1456" y="1003"/>
              <a:ext cx="0" cy="28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Line 32"/>
            <p:cNvSpPr>
              <a:spLocks noChangeShapeType="1"/>
            </p:cNvSpPr>
            <p:nvPr/>
          </p:nvSpPr>
          <p:spPr bwMode="auto">
            <a:xfrm>
              <a:off x="588" y="2153"/>
              <a:ext cx="2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Line 33"/>
            <p:cNvSpPr>
              <a:spLocks noChangeShapeType="1"/>
            </p:cNvSpPr>
            <p:nvPr/>
          </p:nvSpPr>
          <p:spPr bwMode="auto">
            <a:xfrm>
              <a:off x="588" y="1865"/>
              <a:ext cx="2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Line 34"/>
            <p:cNvSpPr>
              <a:spLocks noChangeShapeType="1"/>
            </p:cNvSpPr>
            <p:nvPr/>
          </p:nvSpPr>
          <p:spPr bwMode="auto">
            <a:xfrm>
              <a:off x="588" y="1577"/>
              <a:ext cx="2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Line 35"/>
            <p:cNvSpPr>
              <a:spLocks noChangeShapeType="1"/>
            </p:cNvSpPr>
            <p:nvPr/>
          </p:nvSpPr>
          <p:spPr bwMode="auto">
            <a:xfrm>
              <a:off x="588" y="1289"/>
              <a:ext cx="2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Line 36"/>
            <p:cNvSpPr>
              <a:spLocks noChangeShapeType="1"/>
            </p:cNvSpPr>
            <p:nvPr/>
          </p:nvSpPr>
          <p:spPr bwMode="auto">
            <a:xfrm>
              <a:off x="588" y="3305"/>
              <a:ext cx="2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Line 37"/>
            <p:cNvSpPr>
              <a:spLocks noChangeShapeType="1"/>
            </p:cNvSpPr>
            <p:nvPr/>
          </p:nvSpPr>
          <p:spPr bwMode="auto">
            <a:xfrm>
              <a:off x="588" y="2441"/>
              <a:ext cx="2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Line 38"/>
            <p:cNvSpPr>
              <a:spLocks noChangeShapeType="1"/>
            </p:cNvSpPr>
            <p:nvPr/>
          </p:nvSpPr>
          <p:spPr bwMode="auto">
            <a:xfrm>
              <a:off x="588" y="3593"/>
              <a:ext cx="2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Line 39"/>
            <p:cNvSpPr>
              <a:spLocks noChangeShapeType="1"/>
            </p:cNvSpPr>
            <p:nvPr/>
          </p:nvSpPr>
          <p:spPr bwMode="auto">
            <a:xfrm>
              <a:off x="588" y="2729"/>
              <a:ext cx="2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Line 40"/>
            <p:cNvSpPr>
              <a:spLocks noChangeShapeType="1"/>
            </p:cNvSpPr>
            <p:nvPr/>
          </p:nvSpPr>
          <p:spPr bwMode="auto">
            <a:xfrm>
              <a:off x="588" y="3017"/>
              <a:ext cx="2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862013" y="5716588"/>
            <a:ext cx="482600" cy="4413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2368550" y="6096000"/>
            <a:ext cx="86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/>
              <a:t>1hm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760413" y="1066800"/>
            <a:ext cx="4708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/>
              <a:t>Một héc-tô-mét vuông (1hm</a:t>
            </a:r>
            <a:r>
              <a:rPr lang="en-US" altLang="en-US" sz="2800" b="1" baseline="30000"/>
              <a:t>2</a:t>
            </a:r>
            <a:r>
              <a:rPr lang="en-US" altLang="en-US" sz="2800" b="1"/>
              <a:t>)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-50800" y="5703888"/>
            <a:ext cx="102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b="1"/>
              <a:t>1dam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flipH="1">
            <a:off x="781050" y="5999163"/>
            <a:ext cx="369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5637213" y="4960938"/>
            <a:ext cx="3422650" cy="6461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3300"/>
                </a:solidFill>
              </a:rPr>
              <a:t>1hm</a:t>
            </a:r>
            <a:r>
              <a:rPr lang="en-US" altLang="en-US" sz="3600" b="1" baseline="30000">
                <a:solidFill>
                  <a:srgbClr val="CC3300"/>
                </a:solidFill>
              </a:rPr>
              <a:t>2</a:t>
            </a:r>
            <a:r>
              <a:rPr lang="en-US" altLang="en-US" sz="3600" b="1">
                <a:solidFill>
                  <a:srgbClr val="CC3300"/>
                </a:solidFill>
              </a:rPr>
              <a:t> = 100dam</a:t>
            </a:r>
            <a:r>
              <a:rPr lang="en-US" altLang="en-US" sz="3600" b="1" baseline="30000">
                <a:solidFill>
                  <a:srgbClr val="CC3300"/>
                </a:solidFill>
              </a:rPr>
              <a:t>2</a:t>
            </a:r>
            <a:endParaRPr lang="en-US" altLang="en-US" sz="3600" b="1">
              <a:solidFill>
                <a:srgbClr val="CC3300"/>
              </a:solidFill>
            </a:endParaRPr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781050" y="2046288"/>
            <a:ext cx="4200525" cy="4202112"/>
            <a:chOff x="528" y="1289"/>
            <a:chExt cx="2646" cy="2647"/>
          </a:xfrm>
        </p:grpSpPr>
        <p:grpSp>
          <p:nvGrpSpPr>
            <p:cNvPr id="20501" name="Group 59"/>
            <p:cNvGrpSpPr>
              <a:grpSpLocks/>
            </p:cNvGrpSpPr>
            <p:nvPr/>
          </p:nvGrpSpPr>
          <p:grpSpPr bwMode="auto">
            <a:xfrm>
              <a:off x="891" y="3800"/>
              <a:ext cx="2283" cy="136"/>
              <a:chOff x="891" y="3800"/>
              <a:chExt cx="2283" cy="136"/>
            </a:xfrm>
          </p:grpSpPr>
          <p:sp>
            <p:nvSpPr>
              <p:cNvPr id="20512" name="Line 49"/>
              <p:cNvSpPr>
                <a:spLocks noChangeShapeType="1"/>
              </p:cNvSpPr>
              <p:nvPr/>
            </p:nvSpPr>
            <p:spPr bwMode="auto">
              <a:xfrm>
                <a:off x="3174" y="3806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50"/>
              <p:cNvSpPr>
                <a:spLocks noChangeShapeType="1"/>
              </p:cNvSpPr>
              <p:nvPr/>
            </p:nvSpPr>
            <p:spPr bwMode="auto">
              <a:xfrm>
                <a:off x="2887" y="3806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Line 51"/>
              <p:cNvSpPr>
                <a:spLocks noChangeShapeType="1"/>
              </p:cNvSpPr>
              <p:nvPr/>
            </p:nvSpPr>
            <p:spPr bwMode="auto">
              <a:xfrm>
                <a:off x="2598" y="3800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Line 52"/>
              <p:cNvSpPr>
                <a:spLocks noChangeShapeType="1"/>
              </p:cNvSpPr>
              <p:nvPr/>
            </p:nvSpPr>
            <p:spPr bwMode="auto">
              <a:xfrm>
                <a:off x="2308" y="3806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Line 53"/>
              <p:cNvSpPr>
                <a:spLocks noChangeShapeType="1"/>
              </p:cNvSpPr>
              <p:nvPr/>
            </p:nvSpPr>
            <p:spPr bwMode="auto">
              <a:xfrm>
                <a:off x="2022" y="3806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54"/>
              <p:cNvSpPr>
                <a:spLocks noChangeShapeType="1"/>
              </p:cNvSpPr>
              <p:nvPr/>
            </p:nvSpPr>
            <p:spPr bwMode="auto">
              <a:xfrm>
                <a:off x="1735" y="3812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Line 55"/>
              <p:cNvSpPr>
                <a:spLocks noChangeShapeType="1"/>
              </p:cNvSpPr>
              <p:nvPr/>
            </p:nvSpPr>
            <p:spPr bwMode="auto">
              <a:xfrm>
                <a:off x="1447" y="3806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Line 56"/>
              <p:cNvSpPr>
                <a:spLocks noChangeShapeType="1"/>
              </p:cNvSpPr>
              <p:nvPr/>
            </p:nvSpPr>
            <p:spPr bwMode="auto">
              <a:xfrm>
                <a:off x="1167" y="3806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Line 57"/>
              <p:cNvSpPr>
                <a:spLocks noChangeShapeType="1"/>
              </p:cNvSpPr>
              <p:nvPr/>
            </p:nvSpPr>
            <p:spPr bwMode="auto">
              <a:xfrm>
                <a:off x="891" y="3812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02" name="Group 70"/>
            <p:cNvGrpSpPr>
              <a:grpSpLocks/>
            </p:cNvGrpSpPr>
            <p:nvPr/>
          </p:nvGrpSpPr>
          <p:grpSpPr bwMode="auto">
            <a:xfrm>
              <a:off x="528" y="1289"/>
              <a:ext cx="137" cy="2302"/>
              <a:chOff x="528" y="1289"/>
              <a:chExt cx="137" cy="2302"/>
            </a:xfrm>
          </p:grpSpPr>
          <p:sp>
            <p:nvSpPr>
              <p:cNvPr id="20503" name="Line 61"/>
              <p:cNvSpPr>
                <a:spLocks noChangeShapeType="1"/>
              </p:cNvSpPr>
              <p:nvPr/>
            </p:nvSpPr>
            <p:spPr bwMode="auto">
              <a:xfrm rot="5400000">
                <a:off x="597" y="3529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Line 62"/>
              <p:cNvSpPr>
                <a:spLocks noChangeShapeType="1"/>
              </p:cNvSpPr>
              <p:nvPr/>
            </p:nvSpPr>
            <p:spPr bwMode="auto">
              <a:xfrm rot="5400000">
                <a:off x="597" y="3240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Line 63"/>
              <p:cNvSpPr>
                <a:spLocks noChangeShapeType="1"/>
              </p:cNvSpPr>
              <p:nvPr/>
            </p:nvSpPr>
            <p:spPr bwMode="auto">
              <a:xfrm rot="5400000">
                <a:off x="603" y="2953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Line 64"/>
              <p:cNvSpPr>
                <a:spLocks noChangeShapeType="1"/>
              </p:cNvSpPr>
              <p:nvPr/>
            </p:nvSpPr>
            <p:spPr bwMode="auto">
              <a:xfrm rot="5400000">
                <a:off x="597" y="2663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Line 65"/>
              <p:cNvSpPr>
                <a:spLocks noChangeShapeType="1"/>
              </p:cNvSpPr>
              <p:nvPr/>
            </p:nvSpPr>
            <p:spPr bwMode="auto">
              <a:xfrm rot="5400000">
                <a:off x="597" y="2377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Line 66"/>
              <p:cNvSpPr>
                <a:spLocks noChangeShapeType="1"/>
              </p:cNvSpPr>
              <p:nvPr/>
            </p:nvSpPr>
            <p:spPr bwMode="auto">
              <a:xfrm rot="5400000">
                <a:off x="591" y="2088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67"/>
              <p:cNvSpPr>
                <a:spLocks noChangeShapeType="1"/>
              </p:cNvSpPr>
              <p:nvPr/>
            </p:nvSpPr>
            <p:spPr bwMode="auto">
              <a:xfrm rot="5400000">
                <a:off x="597" y="1802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Line 68"/>
              <p:cNvSpPr>
                <a:spLocks noChangeShapeType="1"/>
              </p:cNvSpPr>
              <p:nvPr/>
            </p:nvSpPr>
            <p:spPr bwMode="auto">
              <a:xfrm rot="5400000">
                <a:off x="596" y="1515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Line 69"/>
              <p:cNvSpPr>
                <a:spLocks noChangeShapeType="1"/>
              </p:cNvSpPr>
              <p:nvPr/>
            </p:nvSpPr>
            <p:spPr bwMode="auto">
              <a:xfrm rot="5400000">
                <a:off x="590" y="1227"/>
                <a:ext cx="0" cy="1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78463" y="1585913"/>
            <a:ext cx="3665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1" dirty="0">
                <a:solidFill>
                  <a:srgbClr val="7030A0"/>
                </a:solidFill>
              </a:rPr>
              <a:t>- </a:t>
            </a:r>
            <a:r>
              <a:rPr lang="en-US" sz="2400" i="1" dirty="0" err="1">
                <a:solidFill>
                  <a:srgbClr val="7030A0"/>
                </a:solidFill>
              </a:rPr>
              <a:t>Héc-tô-mét</a:t>
            </a:r>
            <a:r>
              <a:rPr lang="en-US" sz="2400" i="1" dirty="0">
                <a:solidFill>
                  <a:srgbClr val="7030A0"/>
                </a:solidFill>
              </a:rPr>
              <a:t> </a:t>
            </a:r>
            <a:r>
              <a:rPr lang="en-US" sz="2400" i="1" dirty="0" err="1">
                <a:solidFill>
                  <a:srgbClr val="7030A0"/>
                </a:solidFill>
              </a:rPr>
              <a:t>vuông</a:t>
            </a:r>
            <a:r>
              <a:rPr lang="en-US" sz="2400" i="1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diện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tích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của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hình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vuông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có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cạnh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dài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1hm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521325" y="2806700"/>
            <a:ext cx="36655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- </a:t>
            </a:r>
            <a:r>
              <a:rPr lang="en-US" sz="2400" dirty="0" err="1">
                <a:solidFill>
                  <a:srgbClr val="7030A0"/>
                </a:solidFill>
              </a:rPr>
              <a:t>Héc-tô-mét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vuông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viết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tắt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là</a:t>
            </a:r>
            <a:r>
              <a:rPr lang="en-US" sz="2400" dirty="0">
                <a:solidFill>
                  <a:srgbClr val="7030A0"/>
                </a:solidFill>
              </a:rPr>
              <a:t> hm</a:t>
            </a:r>
            <a:r>
              <a:rPr lang="en-US" sz="2400" baseline="30000" dirty="0">
                <a:solidFill>
                  <a:srgbClr val="7030A0"/>
                </a:solidFill>
              </a:rPr>
              <a:t>2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600700" y="3668713"/>
            <a:ext cx="3665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7030A0"/>
                </a:solidFill>
              </a:rPr>
              <a:t>- Ta thấy hình vuông 1hm</a:t>
            </a:r>
            <a:r>
              <a:rPr lang="en-US" sz="2400" baseline="30000">
                <a:solidFill>
                  <a:srgbClr val="7030A0"/>
                </a:solidFill>
              </a:rPr>
              <a:t>2 </a:t>
            </a:r>
            <a:r>
              <a:rPr lang="en-US" sz="2400">
                <a:solidFill>
                  <a:srgbClr val="7030A0"/>
                </a:solidFill>
              </a:rPr>
              <a:t>gồm 100 hình vuông 1dam</a:t>
            </a:r>
            <a:r>
              <a:rPr lang="en-US" sz="2400" baseline="30000">
                <a:solidFill>
                  <a:srgbClr val="7030A0"/>
                </a:solidFill>
              </a:rPr>
              <a:t>2</a:t>
            </a:r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692775" y="4441825"/>
            <a:ext cx="184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FF0000"/>
                </a:solidFill>
              </a:rPr>
              <a:t>2hm</a:t>
            </a:r>
            <a:r>
              <a:rPr lang="en-US" sz="3600" b="1" baseline="30000">
                <a:solidFill>
                  <a:srgbClr val="FF0000"/>
                </a:solidFill>
              </a:rPr>
              <a:t>2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231063" y="4452938"/>
            <a:ext cx="2035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FF0000"/>
                </a:solidFill>
              </a:rPr>
              <a:t>15hm</a:t>
            </a:r>
            <a:r>
              <a:rPr lang="en-US" sz="3600" b="1" baseline="30000">
                <a:solidFill>
                  <a:srgbClr val="FF0000"/>
                </a:solidFill>
              </a:rPr>
              <a:t>2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54889" y="979706"/>
            <a:ext cx="26324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smtClean="0"/>
              <a:t>1</a:t>
            </a:r>
            <a:r>
              <a:rPr lang="vi-VN" sz="2800" b="1" smtClean="0"/>
              <a:t>hm</a:t>
            </a:r>
            <a:r>
              <a:rPr lang="en-US" sz="2800" b="1" smtClean="0"/>
              <a:t> </a:t>
            </a:r>
            <a:r>
              <a:rPr lang="en-US" sz="2800" b="1"/>
              <a:t>x </a:t>
            </a:r>
            <a:r>
              <a:rPr lang="en-US" sz="2800" b="1" smtClean="0"/>
              <a:t>1</a:t>
            </a:r>
            <a:r>
              <a:rPr lang="vi-VN" sz="2800" b="1" smtClean="0"/>
              <a:t>hm</a:t>
            </a:r>
            <a:r>
              <a:rPr lang="en-US" sz="2800" b="1" smtClean="0"/>
              <a:t> </a:t>
            </a:r>
            <a:r>
              <a:rPr lang="en-US" sz="3200" b="1"/>
              <a:t>= 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537451" y="969963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1</a:t>
            </a:r>
            <a:r>
              <a:rPr lang="en-US" sz="3200"/>
              <a:t> 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823201" y="1031875"/>
            <a:ext cx="1147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hm</a:t>
            </a:r>
            <a:r>
              <a:rPr lang="en-US" sz="2800" b="1" baseline="30000"/>
              <a:t>2</a:t>
            </a:r>
            <a:endParaRPr lang="en-US" sz="2800" b="1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813425" y="3162409"/>
            <a:ext cx="81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hm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1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61" grpId="0" animBg="1"/>
      <p:bldP spid="5162" grpId="0"/>
      <p:bldP spid="5163" grpId="0"/>
      <p:bldP spid="5165" grpId="0"/>
      <p:bldP spid="5166" grpId="0" animBg="1"/>
      <p:bldP spid="5167" grpId="0" animBg="1"/>
      <p:bldP spid="4" grpId="0"/>
      <p:bldP spid="52" grpId="0"/>
      <p:bldP spid="53" grpId="0"/>
      <p:bldP spid="54" grpId="0"/>
      <p:bldP spid="54" grpId="1"/>
      <p:bldP spid="55" grpId="0"/>
      <p:bldP spid="55" grpId="1"/>
      <p:bldP spid="5" grpId="0"/>
      <p:bldP spid="5" grpId="1"/>
      <p:bldP spid="57" grpId="0"/>
      <p:bldP spid="57" grpId="1"/>
      <p:bldP spid="59" grpId="0"/>
      <p:bldP spid="59" grpId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282575" y="1108075"/>
            <a:ext cx="4243388" cy="771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CC3300"/>
                </a:solidFill>
              </a:rPr>
              <a:t>1dam</a:t>
            </a:r>
            <a:r>
              <a:rPr lang="en-US" altLang="en-US" sz="4400" b="1" baseline="30000">
                <a:solidFill>
                  <a:srgbClr val="CC3300"/>
                </a:solidFill>
              </a:rPr>
              <a:t>2</a:t>
            </a:r>
            <a:r>
              <a:rPr lang="en-US" altLang="en-US" sz="4400" b="1">
                <a:solidFill>
                  <a:srgbClr val="CC3300"/>
                </a:solidFill>
              </a:rPr>
              <a:t> = 100m</a:t>
            </a:r>
            <a:r>
              <a:rPr lang="en-US" altLang="en-US" sz="4400" b="1" baseline="30000">
                <a:solidFill>
                  <a:srgbClr val="CC3300"/>
                </a:solidFill>
              </a:rPr>
              <a:t>2</a:t>
            </a:r>
            <a:endParaRPr lang="en-US" altLang="en-US" sz="4400" b="1">
              <a:solidFill>
                <a:srgbClr val="CC33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77813" y="2740025"/>
            <a:ext cx="4110037" cy="771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CC3300"/>
                </a:solidFill>
              </a:rPr>
              <a:t>1hm</a:t>
            </a:r>
            <a:r>
              <a:rPr lang="en-US" altLang="en-US" sz="4400" b="1" baseline="30000">
                <a:solidFill>
                  <a:srgbClr val="CC3300"/>
                </a:solidFill>
              </a:rPr>
              <a:t>2</a:t>
            </a:r>
            <a:r>
              <a:rPr lang="en-US" altLang="en-US" sz="4400" b="1">
                <a:solidFill>
                  <a:srgbClr val="CC3300"/>
                </a:solidFill>
              </a:rPr>
              <a:t> = 100dam</a:t>
            </a:r>
            <a:r>
              <a:rPr lang="en-US" altLang="en-US" sz="4400" b="1" baseline="30000">
                <a:solidFill>
                  <a:srgbClr val="CC3300"/>
                </a:solidFill>
              </a:rPr>
              <a:t>2</a:t>
            </a:r>
            <a:endParaRPr lang="en-US" altLang="en-US" sz="4400" b="1">
              <a:solidFill>
                <a:srgbClr val="CC3300"/>
              </a:solidFill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683125" y="1106488"/>
            <a:ext cx="4176713" cy="771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CC3300"/>
                </a:solidFill>
              </a:rPr>
              <a:t>1m</a:t>
            </a:r>
            <a:r>
              <a:rPr lang="en-US" altLang="en-US" sz="4400" b="1" baseline="30000">
                <a:solidFill>
                  <a:srgbClr val="CC3300"/>
                </a:solidFill>
              </a:rPr>
              <a:t>2</a:t>
            </a:r>
            <a:r>
              <a:rPr lang="en-US" altLang="en-US" sz="4400" b="1">
                <a:solidFill>
                  <a:srgbClr val="CC3300"/>
                </a:solidFill>
              </a:rPr>
              <a:t> =      dam</a:t>
            </a:r>
            <a:r>
              <a:rPr lang="en-US" altLang="en-US" sz="4400" b="1" baseline="30000">
                <a:solidFill>
                  <a:srgbClr val="CC3300"/>
                </a:solidFill>
              </a:rPr>
              <a:t>2</a:t>
            </a:r>
            <a:endParaRPr lang="en-US" altLang="en-US" sz="4400" b="1">
              <a:solidFill>
                <a:srgbClr val="CC3300"/>
              </a:solidFill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4729163" y="2733675"/>
            <a:ext cx="4110037" cy="771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CC3300"/>
                </a:solidFill>
              </a:rPr>
              <a:t>1dam</a:t>
            </a:r>
            <a:r>
              <a:rPr lang="en-US" altLang="en-US" sz="4400" b="1" baseline="30000">
                <a:solidFill>
                  <a:srgbClr val="CC3300"/>
                </a:solidFill>
              </a:rPr>
              <a:t>2</a:t>
            </a:r>
            <a:r>
              <a:rPr lang="en-US" altLang="en-US" sz="4400" b="1">
                <a:solidFill>
                  <a:srgbClr val="CC3300"/>
                </a:solidFill>
              </a:rPr>
              <a:t> =      hm</a:t>
            </a:r>
            <a:r>
              <a:rPr lang="en-US" altLang="en-US" sz="4400" b="1" baseline="30000">
                <a:solidFill>
                  <a:srgbClr val="CC3300"/>
                </a:solidFill>
              </a:rPr>
              <a:t>2</a:t>
            </a:r>
            <a:endParaRPr lang="en-US" altLang="en-US" sz="4400" b="1">
              <a:solidFill>
                <a:srgbClr val="CC33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65863" y="1019175"/>
            <a:ext cx="717550" cy="946150"/>
            <a:chOff x="4254" y="1182"/>
            <a:chExt cx="452" cy="596"/>
          </a:xfrm>
        </p:grpSpPr>
        <p:sp>
          <p:nvSpPr>
            <p:cNvPr id="21514" name="Text Box 11"/>
            <p:cNvSpPr txBox="1">
              <a:spLocks noChangeArrowheads="1"/>
            </p:cNvSpPr>
            <p:nvPr/>
          </p:nvSpPr>
          <p:spPr bwMode="auto">
            <a:xfrm>
              <a:off x="4254" y="1182"/>
              <a:ext cx="452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3300"/>
                  </a:solidFill>
                </a:rPr>
                <a:t>1</a:t>
              </a:r>
            </a:p>
            <a:p>
              <a:pPr algn="ctr" eaLnBrk="1" hangingPunct="1"/>
              <a:r>
                <a:rPr lang="en-US" altLang="en-US" sz="2800" b="1">
                  <a:solidFill>
                    <a:srgbClr val="FF3300"/>
                  </a:solidFill>
                </a:rPr>
                <a:t>100</a:t>
              </a:r>
            </a:p>
          </p:txBody>
        </p:sp>
        <p:sp>
          <p:nvSpPr>
            <p:cNvPr id="21515" name="Line 12"/>
            <p:cNvSpPr>
              <a:spLocks noChangeShapeType="1"/>
            </p:cNvSpPr>
            <p:nvPr/>
          </p:nvSpPr>
          <p:spPr bwMode="auto">
            <a:xfrm>
              <a:off x="4292" y="1482"/>
              <a:ext cx="37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861175" y="2659063"/>
            <a:ext cx="717550" cy="946150"/>
            <a:chOff x="4254" y="1182"/>
            <a:chExt cx="452" cy="596"/>
          </a:xfrm>
        </p:grpSpPr>
        <p:sp>
          <p:nvSpPr>
            <p:cNvPr id="21512" name="Text Box 14"/>
            <p:cNvSpPr txBox="1">
              <a:spLocks noChangeArrowheads="1"/>
            </p:cNvSpPr>
            <p:nvPr/>
          </p:nvSpPr>
          <p:spPr bwMode="auto">
            <a:xfrm>
              <a:off x="4254" y="1182"/>
              <a:ext cx="452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3300"/>
                  </a:solidFill>
                </a:rPr>
                <a:t>1</a:t>
              </a:r>
            </a:p>
            <a:p>
              <a:pPr algn="ctr" eaLnBrk="1" hangingPunct="1"/>
              <a:r>
                <a:rPr lang="en-US" altLang="en-US" sz="2800" b="1">
                  <a:solidFill>
                    <a:srgbClr val="FF3300"/>
                  </a:solidFill>
                </a:rPr>
                <a:t>100</a:t>
              </a:r>
            </a:p>
          </p:txBody>
        </p:sp>
        <p:sp>
          <p:nvSpPr>
            <p:cNvPr id="21513" name="Line 15"/>
            <p:cNvSpPr>
              <a:spLocks noChangeShapeType="1"/>
            </p:cNvSpPr>
            <p:nvPr/>
          </p:nvSpPr>
          <p:spPr bwMode="auto">
            <a:xfrm>
              <a:off x="4292" y="1482"/>
              <a:ext cx="37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  <p:bldP spid="60423" grpId="0" animBg="1"/>
      <p:bldP spid="60424" grpId="0" animBg="1"/>
      <p:bldP spid="604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750" y="2076450"/>
            <a:ext cx="5387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3300"/>
                </a:solidFill>
              </a:rPr>
              <a:t>Bài 1:</a:t>
            </a:r>
            <a:r>
              <a:rPr lang="en-US" altLang="en-US" sz="3200" b="1">
                <a:solidFill>
                  <a:srgbClr val="9933FF"/>
                </a:solidFill>
              </a:rPr>
              <a:t> Đọc các số đo diện tích: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62313" y="2636838"/>
            <a:ext cx="17954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8000"/>
                </a:solidFill>
              </a:rPr>
              <a:t>105 dam</a:t>
            </a:r>
            <a:r>
              <a:rPr lang="en-US" altLang="en-US" sz="3200" b="1" baseline="30000">
                <a:solidFill>
                  <a:srgbClr val="008000"/>
                </a:solidFill>
              </a:rPr>
              <a:t>2</a:t>
            </a:r>
            <a:endParaRPr lang="en-US" altLang="en-US" sz="3200" b="1">
              <a:solidFill>
                <a:srgbClr val="008000"/>
              </a:solidFill>
            </a:endParaRPr>
          </a:p>
        </p:txBody>
      </p:sp>
      <p:sp>
        <p:nvSpPr>
          <p:cNvPr id="6319" name="Text Box 175"/>
          <p:cNvSpPr txBox="1">
            <a:spLocks noChangeArrowheads="1"/>
          </p:cNvSpPr>
          <p:nvPr/>
        </p:nvSpPr>
        <p:spPr bwMode="auto">
          <a:xfrm>
            <a:off x="2809875" y="3159125"/>
            <a:ext cx="2303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8000"/>
                </a:solidFill>
              </a:rPr>
              <a:t>32 600 dam</a:t>
            </a:r>
            <a:r>
              <a:rPr lang="en-US" altLang="en-US" sz="3200" b="1" baseline="30000">
                <a:solidFill>
                  <a:srgbClr val="008000"/>
                </a:solidFill>
              </a:rPr>
              <a:t>2</a:t>
            </a:r>
            <a:endParaRPr lang="en-US" altLang="en-US" sz="3200" b="1">
              <a:solidFill>
                <a:srgbClr val="008000"/>
              </a:solidFill>
            </a:endParaRPr>
          </a:p>
        </p:txBody>
      </p:sp>
      <p:sp>
        <p:nvSpPr>
          <p:cNvPr id="6320" name="Text Box 176"/>
          <p:cNvSpPr txBox="1">
            <a:spLocks noChangeArrowheads="1"/>
          </p:cNvSpPr>
          <p:nvPr/>
        </p:nvSpPr>
        <p:spPr bwMode="auto">
          <a:xfrm rot="10800000" flipV="1">
            <a:off x="3365500" y="3825875"/>
            <a:ext cx="2444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8000"/>
                </a:solidFill>
              </a:rPr>
              <a:t>492 hm</a:t>
            </a:r>
            <a:r>
              <a:rPr lang="en-US" altLang="en-US" sz="3200" b="1" baseline="30000">
                <a:solidFill>
                  <a:srgbClr val="008000"/>
                </a:solidFill>
              </a:rPr>
              <a:t>2</a:t>
            </a:r>
            <a:endParaRPr lang="en-US" altLang="en-US" sz="3200" b="1">
              <a:solidFill>
                <a:srgbClr val="008000"/>
              </a:solidFill>
            </a:endParaRPr>
          </a:p>
        </p:txBody>
      </p:sp>
      <p:sp>
        <p:nvSpPr>
          <p:cNvPr id="6321" name="Text Box 177"/>
          <p:cNvSpPr txBox="1">
            <a:spLocks noChangeArrowheads="1"/>
          </p:cNvSpPr>
          <p:nvPr/>
        </p:nvSpPr>
        <p:spPr bwMode="auto">
          <a:xfrm>
            <a:off x="2665413" y="4494213"/>
            <a:ext cx="23034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8000"/>
                </a:solidFill>
              </a:rPr>
              <a:t>180 350 hm</a:t>
            </a:r>
            <a:r>
              <a:rPr lang="en-US" altLang="en-US" sz="3200" b="1" baseline="30000">
                <a:solidFill>
                  <a:srgbClr val="008000"/>
                </a:solidFill>
              </a:rPr>
              <a:t>2</a:t>
            </a:r>
            <a:endParaRPr lang="en-US" altLang="en-US" sz="3200" b="1">
              <a:solidFill>
                <a:srgbClr val="008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16100" y="2590800"/>
            <a:ext cx="5667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6425" y="1071563"/>
            <a:ext cx="2936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3300"/>
                </a:solidFill>
              </a:rPr>
              <a:t>3. Luyện tập</a:t>
            </a:r>
            <a:endParaRPr lang="en-US" altLang="en-US" sz="4000" b="1">
              <a:solidFill>
                <a:srgbClr val="9933FF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25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25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25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0" grpId="0" autoUpdateAnimBg="0"/>
      <p:bldP spid="6319" grpId="0"/>
      <p:bldP spid="6320" grpId="0"/>
      <p:bldP spid="6321" grpId="0"/>
      <p:bldP spid="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1&quot;/&gt;&lt;/object&gt;&lt;object type=&quot;3&quot; unique_id=&quot;10005&quot;&gt;&lt;property id=&quot;20148&quot; value=&quot;5&quot;/&gt;&lt;property id=&quot;20300&quot; value=&quot;Slide 2&quot;/&gt;&lt;property id=&quot;20307&quot; value=&quot;262&quot;/&gt;&lt;/object&gt;&lt;object type=&quot;3&quot; unique_id=&quot;10006&quot;&gt;&lt;property id=&quot;20148&quot; value=&quot;5&quot;/&gt;&lt;property id=&quot;20300&quot; value=&quot;Slide 3&quot;/&gt;&lt;property id=&quot;20307&quot; value=&quot;296&quot;/&gt;&lt;/object&gt;&lt;object type=&quot;3&quot; unique_id=&quot;10007&quot;&gt;&lt;property id=&quot;20148&quot; value=&quot;5&quot;/&gt;&lt;property id=&quot;20300&quot; value=&quot;Slide 4&quot;/&gt;&lt;property id=&quot;20307&quot; value=&quot;298&quot;/&gt;&lt;/object&gt;&lt;object type=&quot;3&quot; unique_id=&quot;10008&quot;&gt;&lt;property id=&quot;20148&quot; value=&quot;5&quot;/&gt;&lt;property id=&quot;20300&quot; value=&quot;Slide 5 - &amp;quot;Các đơn vị đo diện tích đã học:&amp;#x0D;&amp;#x0A;&amp;quot;&quot;/&gt;&lt;property id=&quot;20307&quot; value=&quot;297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86&quot;/&gt;&lt;/object&gt;&lt;object type=&quot;3&quot; unique_id=&quot;10011&quot;&gt;&lt;property id=&quot;20148&quot; value=&quot;5&quot;/&gt;&lt;property id=&quot;20300&quot; value=&quot;Slide 8&quot;/&gt;&lt;property id=&quot;20307&quot; value=&quot;287&quot;/&gt;&lt;/object&gt;&lt;object type=&quot;3&quot; unique_id=&quot;10012&quot;&gt;&lt;property id=&quot;20148&quot; value=&quot;5&quot;/&gt;&lt;property id=&quot;20300&quot; value=&quot;Slide 9&quot;/&gt;&lt;property id=&quot;20307&quot; value=&quot;260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69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89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object type=&quot;3&quot; unique_id=&quot;10020&quot;&gt;&lt;property id=&quot;20148&quot; value=&quot;5&quot;/&gt;&lt;property id=&quot;20300&quot; value=&quot;Slide 17&quot;/&gt;&lt;property id=&quot;20307&quot; value=&quot;290&quot;/&gt;&lt;/object&gt;&lt;object type=&quot;3&quot; unique_id=&quot;10021&quot;&gt;&lt;property id=&quot;20148&quot; value=&quot;5&quot;/&gt;&lt;property id=&quot;20300&quot; value=&quot;Slide 18&quot;/&gt;&lt;property id=&quot;20307&quot; value=&quot;273&quot;/&gt;&lt;/object&gt;&lt;object type=&quot;3&quot; unique_id=&quot;10022&quot;&gt;&lt;property id=&quot;20148&quot; value=&quot;5&quot;/&gt;&lt;property id=&quot;20300&quot; value=&quot;Slide 19&quot;/&gt;&lt;property id=&quot;20307&quot; value=&quot;291&quot;/&gt;&lt;/object&gt;&lt;object type=&quot;3&quot; unique_id=&quot;10023&quot;&gt;&lt;property id=&quot;20148&quot; value=&quot;5&quot;/&gt;&lt;property id=&quot;20300&quot; value=&quot;Slide 20&quot;/&gt;&lt;property id=&quot;20307&quot; value=&quot;274&quot;/&gt;&lt;/object&gt;&lt;object type=&quot;3&quot; unique_id=&quot;10024&quot;&gt;&lt;property id=&quot;20148&quot; value=&quot;5&quot;/&gt;&lt;property id=&quot;20300&quot; value=&quot;Slide 21&quot;/&gt;&lt;property id=&quot;20307&quot; value=&quot;292&quot;/&gt;&lt;/object&gt;&lt;object type=&quot;3&quot; unique_id=&quot;10025&quot;&gt;&lt;property id=&quot;20148&quot; value=&quot;5&quot;/&gt;&lt;property id=&quot;20300&quot; value=&quot;Slide 22&quot;/&gt;&lt;property id=&quot;20307&quot; value=&quot;275&quot;/&gt;&lt;/object&gt;&lt;object type=&quot;3&quot; unique_id=&quot;10026&quot;&gt;&lt;property id=&quot;20148&quot; value=&quot;5&quot;/&gt;&lt;property id=&quot;20300&quot; value=&quot;Slide 23&quot;/&gt;&lt;property id=&quot;20307&quot; value=&quot;293&quot;/&gt;&lt;/object&gt;&lt;object type=&quot;3&quot; unique_id=&quot;10027&quot;&gt;&lt;property id=&quot;20148&quot; value=&quot;5&quot;/&gt;&lt;property id=&quot;20300&quot; value=&quot;Slide 24&quot;/&gt;&lt;property id=&quot;20307&quot; value=&quot;276&quot;/&gt;&lt;/object&gt;&lt;object type=&quot;3&quot; unique_id=&quot;10028&quot;&gt;&lt;property id=&quot;20148&quot; value=&quot;5&quot;/&gt;&lt;property id=&quot;20300&quot; value=&quot;Slide 25&quot;/&gt;&lt;property id=&quot;20307&quot; value=&quot;294&quot;/&gt;&lt;/object&gt;&lt;object type=&quot;3&quot; unique_id=&quot;10029&quot;&gt;&lt;property id=&quot;20148&quot; value=&quot;5&quot;/&gt;&lt;property id=&quot;20300&quot; value=&quot;Slide 26&quot;/&gt;&lt;property id=&quot;20307&quot; value=&quot;277&quot;/&gt;&lt;/object&gt;&lt;object type=&quot;3&quot; unique_id=&quot;10030&quot;&gt;&lt;property id=&quot;20148&quot; value=&quot;5&quot;/&gt;&lt;property id=&quot;20300&quot; value=&quot;Slide 27&quot;/&gt;&lt;property id=&quot;20307&quot; value=&quot;295&quot;/&gt;&lt;/object&gt;&lt;object type=&quot;3&quot; unique_id=&quot;10031&quot;&gt;&lt;property id=&quot;20148&quot; value=&quot;5&quot;/&gt;&lt;property id=&quot;20300&quot; value=&quot;Slide 28&quot;/&gt;&lt;property id=&quot;20307&quot; value=&quot;278&quot;/&gt;&lt;/object&gt;&lt;object type=&quot;3&quot; unique_id=&quot;10032&quot;&gt;&lt;property id=&quot;20148&quot; value=&quot;5&quot;/&gt;&lt;property id=&quot;20300&quot; value=&quot;Slide 29 - &amp;quot;Dặn dò&amp;quot;&quot;/&gt;&lt;property id=&quot;20307&quot; value=&quot;279&quot;/&gt;&lt;/object&gt;&lt;object type=&quot;3&quot; unique_id=&quot;10033&quot;&gt;&lt;property id=&quot;20148&quot; value=&quot;5&quot;/&gt;&lt;property id=&quot;20300&quot; value=&quot;Slide 30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</TotalTime>
  <Words>523</Words>
  <Application>Microsoft Office PowerPoint</Application>
  <PresentationFormat>On-screen Show (4:3)</PresentationFormat>
  <Paragraphs>162</Paragraphs>
  <Slides>16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162</cp:revision>
  <dcterms:created xsi:type="dcterms:W3CDTF">2006-09-19T14:43:05Z</dcterms:created>
  <dcterms:modified xsi:type="dcterms:W3CDTF">2023-09-24T08:29:50Z</dcterms:modified>
</cp:coreProperties>
</file>