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0"/>
  </p:notesMasterIdLst>
  <p:sldIdLst>
    <p:sldId id="256" r:id="rId2"/>
    <p:sldId id="258" r:id="rId3"/>
    <p:sldId id="259" r:id="rId4"/>
    <p:sldId id="272" r:id="rId5"/>
    <p:sldId id="271" r:id="rId6"/>
    <p:sldId id="261" r:id="rId7"/>
    <p:sldId id="273" r:id="rId8"/>
    <p:sldId id="263" r:id="rId9"/>
    <p:sldId id="277" r:id="rId10"/>
    <p:sldId id="264" r:id="rId11"/>
    <p:sldId id="278" r:id="rId12"/>
    <p:sldId id="282" r:id="rId13"/>
    <p:sldId id="284" r:id="rId14"/>
    <p:sldId id="286" r:id="rId15"/>
    <p:sldId id="281" r:id="rId16"/>
    <p:sldId id="276" r:id="rId17"/>
    <p:sldId id="285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5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24" d="100"/>
          <a:sy n="24" d="100"/>
        </p:scale>
        <p:origin x="-2484" y="-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EC276-AC04-4A03-9106-B0B0E19D9F60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DFCB-B094-408F-978A-63B22233A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5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58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8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066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677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84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846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79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C19C2-D642-44A8-93FA-11F7FC552C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5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4" indent="0">
              <a:buNone/>
              <a:defRPr sz="1600" b="1"/>
            </a:lvl8pPr>
            <a:lvl9pPr marL="36572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4" indent="0">
              <a:buNone/>
              <a:defRPr sz="1600" b="1"/>
            </a:lvl8pPr>
            <a:lvl9pPr marL="365729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4" indent="0">
              <a:buNone/>
              <a:defRPr sz="900"/>
            </a:lvl8pPr>
            <a:lvl9pPr marL="36572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4" indent="0">
              <a:buNone/>
              <a:defRPr sz="2400"/>
            </a:lvl3pPr>
            <a:lvl4pPr marL="1371486" indent="0">
              <a:buNone/>
              <a:defRPr sz="2000"/>
            </a:lvl4pPr>
            <a:lvl5pPr marL="1828648" indent="0">
              <a:buNone/>
              <a:defRPr sz="2000"/>
            </a:lvl5pPr>
            <a:lvl6pPr marL="2285810" indent="0">
              <a:buNone/>
              <a:defRPr sz="2000"/>
            </a:lvl6pPr>
            <a:lvl7pPr marL="2742972" indent="0">
              <a:buNone/>
              <a:defRPr sz="2000"/>
            </a:lvl7pPr>
            <a:lvl8pPr marL="3200134" indent="0">
              <a:buNone/>
              <a:defRPr sz="2000"/>
            </a:lvl8pPr>
            <a:lvl9pPr marL="365729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4" indent="0">
              <a:buNone/>
              <a:defRPr sz="900"/>
            </a:lvl8pPr>
            <a:lvl9pPr marL="365729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B67B-E23B-4666-9592-A28633F8FE3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3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2" indent="-342872" algn="l" defTabSz="9143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8" indent="-285726" algn="l" defTabSz="9143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5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9143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9143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7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5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ownloads\WP4xg7XehMgMNxRgnCiQKAMM6UGhqdBg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14425hinh-nen-hoat-hinh-ca-lop-di-tham-qu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9414" y="821904"/>
            <a:ext cx="8409904" cy="1569660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</a:rPr>
              <a:t>welcome</a:t>
            </a:r>
            <a:endParaRPr lang="vi-VN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1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6" rIns="91433" bIns="45716"/>
          <a:lstStyle/>
          <a:p>
            <a:endParaRPr lang="zh-CN" altLang="en-US" sz="2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1"/>
            <a:ext cx="11927540" cy="7261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6" rIns="91433" bIns="45716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UTM Avo" panose="02040603050506020204" pitchFamily="18" charset="0"/>
              </a:rPr>
              <a:t>2. Tiếng nào có vần 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dirty="0" smtClean="0">
                <a:latin typeface="UTM Avo" panose="02040603050506020204" pitchFamily="18" charset="0"/>
              </a:rPr>
              <a:t>? Tiếng nào có vần 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um </a:t>
            </a:r>
            <a:r>
              <a:rPr lang="en-US" dirty="0" smtClean="0">
                <a:latin typeface="UTM Avo" panose="02040603050506020204" pitchFamily="18" charset="0"/>
              </a:rPr>
              <a:t>?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1027" name="Picture 3" descr="C:\Users\Administrator\Pictures\qua-queo-1280x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7" y="1107891"/>
            <a:ext cx="5092700" cy="186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7655" y="5941532"/>
            <a:ext cx="2125014" cy="584767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UTM Avo" pitchFamily="18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um t</a:t>
            </a:r>
            <a:r>
              <a:rPr lang="vi-VN" sz="3200" dirty="0" smtClean="0">
                <a:solidFill>
                  <a:srgbClr val="FF0000"/>
                </a:solidFill>
                <a:latin typeface=".VnAvant" pitchFamily="34" charset="0"/>
              </a:rPr>
              <a:t>ïm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" y="2273"/>
            <a:ext cx="12079941" cy="72614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6" rIns="91433" bIns="45716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UTM Avo" panose="02040603050506020204" pitchFamily="18" charset="0"/>
              </a:rPr>
              <a:t>2. Tiếng nào có vần </a:t>
            </a: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uôm</a:t>
            </a:r>
            <a:r>
              <a:rPr lang="en-US" dirty="0" smtClean="0">
                <a:latin typeface="UTM Avo" panose="02040603050506020204" pitchFamily="18" charset="0"/>
              </a:rPr>
              <a:t>? Tiếng nào có vần </a:t>
            </a:r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r>
              <a:rPr lang="en-US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smtClean="0">
                <a:latin typeface="UTM Avo" panose="02040603050506020204" pitchFamily="18" charset="0"/>
              </a:rPr>
              <a:t>?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84" y="3818965"/>
            <a:ext cx="5184322" cy="212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4847" y="3729319"/>
            <a:ext cx="4428565" cy="216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1059" y="1004047"/>
            <a:ext cx="4446494" cy="186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373050" y="3002496"/>
            <a:ext cx="2727235" cy="584767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vi-VN" sz="3200" dirty="0" smtClean="0">
                <a:latin typeface=".VnAvant" pitchFamily="34" charset="0"/>
              </a:rPr>
              <a:t> </a:t>
            </a:r>
            <a:r>
              <a:rPr lang="vi-VN" sz="3200" dirty="0" smtClean="0">
                <a:solidFill>
                  <a:srgbClr val="7030A0"/>
                </a:solidFill>
                <a:latin typeface=".VnAvant" pitchFamily="34" charset="0"/>
              </a:rPr>
              <a:t>qu¶ muçm</a:t>
            </a:r>
            <a:endParaRPr lang="vi-VN" sz="32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45689" y="5950504"/>
            <a:ext cx="2111022" cy="584767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vi-VN" sz="3200" dirty="0" smtClean="0">
                <a:latin typeface=".VnAvant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.VnAvant" pitchFamily="34" charset="0"/>
              </a:rPr>
              <a:t>nhuém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29984" y="2900621"/>
            <a:ext cx="2727235" cy="584767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vi-VN" sz="3200" dirty="0" smtClean="0">
                <a:latin typeface=".VnAvant" pitchFamily="34" charset="0"/>
              </a:rPr>
              <a:t> </a:t>
            </a:r>
            <a:r>
              <a:rPr lang="vi-VN" sz="3200" dirty="0" smtClean="0">
                <a:solidFill>
                  <a:srgbClr val="7030A0"/>
                </a:solidFill>
                <a:latin typeface=".VnAvant" pitchFamily="34" charset="0"/>
              </a:rPr>
              <a:t>sum häp</a:t>
            </a:r>
            <a:endParaRPr lang="vi-VN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23000"/>
          </a:blip>
          <a:srcRect/>
          <a:stretch>
            <a:fillRect/>
          </a:stretch>
        </p:blipFill>
        <p:spPr bwMode="auto">
          <a:xfrm>
            <a:off x="-53787" y="-107574"/>
            <a:ext cx="12191999" cy="5020234"/>
          </a:xfrm>
          <a:prstGeom prst="rect">
            <a:avLst/>
          </a:prstGeom>
          <a:solidFill>
            <a:schemeClr val="bg1">
              <a:alpha val="55000"/>
            </a:schemeClr>
          </a:solidFill>
          <a:ln w="15875">
            <a:solidFill>
              <a:schemeClr val="accent1">
                <a:alpha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4643718" y="4195482"/>
            <a:ext cx="7494486" cy="266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3" y="5056094"/>
            <a:ext cx="3263153" cy="180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8589" y="1828800"/>
            <a:ext cx="3442447" cy="11552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vi-VN" sz="4400" dirty="0" smtClean="0">
              <a:solidFill>
                <a:srgbClr val="FF0000"/>
              </a:solidFill>
            </a:endParaRPr>
          </a:p>
          <a:p>
            <a:pPr algn="ctr"/>
            <a:r>
              <a:rPr lang="vi-VN" sz="4400" dirty="0" smtClean="0">
                <a:solidFill>
                  <a:srgbClr val="0070C0"/>
                </a:solidFill>
              </a:rPr>
              <a:t>a. Ở thủ đô</a:t>
            </a:r>
          </a:p>
          <a:p>
            <a:pPr algn="ctr"/>
            <a:r>
              <a:rPr lang="vi-VN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  <a:latin typeface=".VnAvant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58589" y="1"/>
            <a:ext cx="4177553" cy="976897"/>
            <a:chOff x="390727" y="2611311"/>
            <a:chExt cx="3559070" cy="976897"/>
          </a:xfrm>
        </p:grpSpPr>
        <p:sp>
          <p:nvSpPr>
            <p:cNvPr id="10" name="TextBox 9"/>
            <p:cNvSpPr txBox="1"/>
            <p:nvPr/>
          </p:nvSpPr>
          <p:spPr>
            <a:xfrm>
              <a:off x="824235" y="2854778"/>
              <a:ext cx="3125562" cy="70788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 smtClean="0">
                  <a:solidFill>
                    <a:srgbClr val="C00000"/>
                  </a:solidFill>
                  <a:latin typeface="UTM Avo" panose="02040603050506020204" pitchFamily="18" charset="0"/>
                </a:rPr>
                <a:t>Ghép đúng</a:t>
              </a:r>
              <a:endParaRPr lang="en-US" sz="4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1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/>
          </p:spPr>
        </p:pic>
      </p:grpSp>
      <p:sp>
        <p:nvSpPr>
          <p:cNvPr id="9" name="Rounded Rectangle 8"/>
          <p:cNvSpPr/>
          <p:nvPr/>
        </p:nvSpPr>
        <p:spPr>
          <a:xfrm>
            <a:off x="376518" y="4410635"/>
            <a:ext cx="3388659" cy="1155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vi-VN" sz="4400" dirty="0" smtClean="0">
              <a:solidFill>
                <a:srgbClr val="FF0000"/>
              </a:solidFill>
            </a:endParaRPr>
          </a:p>
          <a:p>
            <a:pPr algn="ctr"/>
            <a:r>
              <a:rPr lang="vi-VN" sz="4400" dirty="0" smtClean="0">
                <a:solidFill>
                  <a:srgbClr val="0070C0"/>
                </a:solidFill>
              </a:rPr>
              <a:t>b.Phố</a:t>
            </a:r>
          </a:p>
          <a:p>
            <a:pPr algn="ctr"/>
            <a:r>
              <a:rPr lang="vi-VN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49788" y="1864661"/>
            <a:ext cx="6042212" cy="1155226"/>
          </a:xfrm>
          <a:prstGeom prst="roundRect">
            <a:avLst/>
          </a:prstGeom>
          <a:solidFill>
            <a:srgbClr val="FFCC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vi-VN" sz="4400" dirty="0" smtClean="0">
              <a:solidFill>
                <a:srgbClr val="FF0000"/>
              </a:solidFill>
            </a:endParaRPr>
          </a:p>
          <a:p>
            <a:pPr algn="ctr"/>
            <a:r>
              <a:rPr lang="vi-VN" sz="4400" dirty="0" smtClean="0">
                <a:solidFill>
                  <a:srgbClr val="FF0000"/>
                </a:solidFill>
              </a:rPr>
              <a:t>1. tấp nập và đẹp lắm.</a:t>
            </a:r>
          </a:p>
          <a:p>
            <a:pPr algn="ctr"/>
            <a:r>
              <a:rPr lang="vi-VN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24282" y="4410636"/>
            <a:ext cx="6167718" cy="1155226"/>
          </a:xfrm>
          <a:prstGeom prst="roundRect">
            <a:avLst/>
          </a:prstGeom>
          <a:solidFill>
            <a:srgbClr val="FFCC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vi-VN" sz="4400" dirty="0" smtClean="0">
                <a:solidFill>
                  <a:srgbClr val="FF0000"/>
                </a:solidFill>
              </a:rPr>
              <a:t>2. có phố Thợ Nhuộm.</a:t>
            </a:r>
            <a:endParaRPr lang="en-US" sz="44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1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8589" y="1828800"/>
            <a:ext cx="3442447" cy="11552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vi-VN" sz="4400" dirty="0" smtClean="0">
              <a:solidFill>
                <a:srgbClr val="FF0000"/>
              </a:solidFill>
            </a:endParaRPr>
          </a:p>
          <a:p>
            <a:r>
              <a:rPr lang="vi-VN" sz="4400" dirty="0" smtClean="0">
                <a:solidFill>
                  <a:srgbClr val="0070C0"/>
                </a:solidFill>
              </a:rPr>
              <a:t>1. Ở thủ đô</a:t>
            </a:r>
          </a:p>
          <a:p>
            <a:pPr algn="ctr"/>
            <a:r>
              <a:rPr lang="vi-VN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  <a:latin typeface=".VnAvant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358589" y="1"/>
            <a:ext cx="4177553" cy="976897"/>
            <a:chOff x="390727" y="2611311"/>
            <a:chExt cx="3559070" cy="976897"/>
          </a:xfrm>
        </p:grpSpPr>
        <p:sp>
          <p:nvSpPr>
            <p:cNvPr id="10" name="TextBox 9"/>
            <p:cNvSpPr txBox="1"/>
            <p:nvPr/>
          </p:nvSpPr>
          <p:spPr>
            <a:xfrm>
              <a:off x="824235" y="2854778"/>
              <a:ext cx="3125562" cy="70788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dirty="0" smtClean="0">
                  <a:solidFill>
                    <a:srgbClr val="C00000"/>
                  </a:solidFill>
                  <a:latin typeface="UTM Avo" panose="02040603050506020204" pitchFamily="18" charset="0"/>
                </a:rPr>
                <a:t>Ghép đúng</a:t>
              </a:r>
              <a:endParaRPr lang="en-US" sz="4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1" name="Picture 2" descr="cậu bé hoạt hình đang cầm bút chì Hình ảnh | Định dạng hình ảnh ..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07" b="92442" l="26512" r="766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2" t="7388" r="21809" b="5884"/>
            <a:stretch/>
          </p:blipFill>
          <p:spPr bwMode="auto">
            <a:xfrm>
              <a:off x="390727" y="2611311"/>
              <a:ext cx="599679" cy="976897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/>
          </p:spPr>
        </p:pic>
      </p:grpSp>
      <p:sp>
        <p:nvSpPr>
          <p:cNvPr id="9" name="Rounded Rectangle 8"/>
          <p:cNvSpPr/>
          <p:nvPr/>
        </p:nvSpPr>
        <p:spPr>
          <a:xfrm>
            <a:off x="376518" y="4410635"/>
            <a:ext cx="3388659" cy="1155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vi-VN" sz="4400" dirty="0" smtClean="0">
              <a:solidFill>
                <a:srgbClr val="FF0000"/>
              </a:solidFill>
            </a:endParaRPr>
          </a:p>
          <a:p>
            <a:r>
              <a:rPr lang="vi-VN" sz="4400" dirty="0" smtClean="0">
                <a:solidFill>
                  <a:srgbClr val="0070C0"/>
                </a:solidFill>
              </a:rPr>
              <a:t>2.Phố</a:t>
            </a:r>
          </a:p>
          <a:p>
            <a:pPr algn="ctr"/>
            <a:r>
              <a:rPr lang="vi-VN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08115" y="4410637"/>
            <a:ext cx="5307085" cy="1155226"/>
          </a:xfrm>
          <a:prstGeom prst="roundRect">
            <a:avLst/>
          </a:prstGeom>
          <a:solidFill>
            <a:srgbClr val="FFCC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vi-VN" sz="4400" dirty="0" smtClean="0">
              <a:solidFill>
                <a:srgbClr val="FF0000"/>
              </a:solidFill>
            </a:endParaRPr>
          </a:p>
          <a:p>
            <a:r>
              <a:rPr lang="vi-VN" sz="4400" dirty="0" smtClean="0">
                <a:solidFill>
                  <a:srgbClr val="FF0000"/>
                </a:solidFill>
              </a:rPr>
              <a:t>tấp nập và đẹp lắm.</a:t>
            </a:r>
          </a:p>
          <a:p>
            <a:pPr algn="ctr"/>
            <a:r>
              <a:rPr lang="vi-VN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81090" y="1828801"/>
            <a:ext cx="5307097" cy="1155226"/>
          </a:xfrm>
          <a:prstGeom prst="roundRect">
            <a:avLst/>
          </a:prstGeom>
          <a:solidFill>
            <a:srgbClr val="FFCC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r>
              <a:rPr lang="vi-VN" sz="4400" dirty="0" smtClean="0">
                <a:solidFill>
                  <a:srgbClr val="FF0000"/>
                </a:solidFill>
              </a:rPr>
              <a:t>có phố Thợ Nhuộm.</a:t>
            </a:r>
            <a:endParaRPr lang="en-US" sz="44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1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" y="4653888"/>
            <a:ext cx="12190032" cy="22037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1"/>
            <a:ext cx="3227294" cy="10488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4. </a:t>
            </a:r>
            <a:r>
              <a:rPr lang="en-US" sz="4000" dirty="0" err="1" smtClean="0">
                <a:latin typeface="UTM Avo" panose="02040603050506020204" pitchFamily="18" charset="0"/>
              </a:rPr>
              <a:t>Tập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viết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2887" r="15270" b="50176"/>
          <a:stretch/>
        </p:blipFill>
        <p:spPr bwMode="auto">
          <a:xfrm>
            <a:off x="0" y="1287888"/>
            <a:ext cx="12192000" cy="26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P4xg7XehMgMNxRgnCiQKAMM6UGhqdB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28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1" y="33735"/>
            <a:ext cx="12192000" cy="6552123"/>
            <a:chOff x="1828679" y="62972"/>
            <a:chExt cx="18364321" cy="12230629"/>
          </a:xfrm>
        </p:grpSpPr>
        <p:pic>
          <p:nvPicPr>
            <p:cNvPr id="3" name="Picture 5"/>
            <p:cNvPicPr>
              <a:picLocks noChangeAspect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7" t="22728" r="23659" b="39545"/>
            <a:stretch>
              <a:fillRect/>
            </a:stretch>
          </p:blipFill>
          <p:spPr bwMode="auto">
            <a:xfrm>
              <a:off x="1828679" y="62972"/>
              <a:ext cx="12166751" cy="6423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/>
            <p:cNvPicPr>
              <a:picLocks noChangeAspect="1"/>
            </p:cNvPicPr>
            <p:nvPr/>
          </p:nvPicPr>
          <p:blipFill rotWithShape="1"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02" t="22728" r="38087" b="39531"/>
            <a:stretch/>
          </p:blipFill>
          <p:spPr bwMode="auto">
            <a:xfrm>
              <a:off x="13730642" y="62972"/>
              <a:ext cx="6462356" cy="6423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7" t="30276" r="23659" b="34499"/>
            <a:stretch>
              <a:fillRect/>
            </a:stretch>
          </p:blipFill>
          <p:spPr bwMode="auto">
            <a:xfrm>
              <a:off x="1833291" y="6442569"/>
              <a:ext cx="12166751" cy="5825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/>
            <p:cNvPicPr>
              <a:picLocks noChangeAspect="1"/>
            </p:cNvPicPr>
            <p:nvPr/>
          </p:nvPicPr>
          <p:blipFill rotWithShape="1">
            <a:blip r:embed="rId3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02" t="27760" r="38087" b="34499"/>
            <a:stretch/>
          </p:blipFill>
          <p:spPr bwMode="auto">
            <a:xfrm>
              <a:off x="13730647" y="6022102"/>
              <a:ext cx="6462353" cy="6271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3083839" y="537877"/>
            <a:ext cx="8964706" cy="10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47" tIns="54423" rIns="108847" bIns="54423">
            <a:spAutoFit/>
          </a:bodyPr>
          <a:lstStyle/>
          <a:p>
            <a:pPr>
              <a:lnSpc>
                <a:spcPts val="7291"/>
              </a:lnSpc>
            </a:pPr>
            <a:r>
              <a:rPr lang="vi-VN" sz="7000" b="1" spc="164" dirty="0" smtClean="0">
                <a:solidFill>
                  <a:schemeClr val="accent4"/>
                </a:solidFill>
                <a:latin typeface="HP001 4 hang 1 ô ly" pitchFamily="34" charset="0"/>
                <a:cs typeface="Times New Roman" pitchFamily="18" charset="0"/>
              </a:rPr>
              <a:t>Phố Thợ Nhuộm</a:t>
            </a:r>
            <a:endParaRPr lang="vi-VN" sz="7000" b="1" spc="164" dirty="0">
              <a:solidFill>
                <a:schemeClr val="accent4"/>
              </a:solidFill>
              <a:latin typeface="HP001 4 hang 1 ô ly" pitchFamily="34" charset="0"/>
              <a:cs typeface="Times New Roman" pitchFamily="18" charset="0"/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-322729" y="2366670"/>
            <a:ext cx="12514729" cy="459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847" tIns="54423" rIns="108847" bIns="54423">
            <a:spAutoFit/>
          </a:bodyPr>
          <a:lstStyle/>
          <a:p>
            <a:pPr>
              <a:lnSpc>
                <a:spcPts val="7000"/>
              </a:lnSpc>
            </a:pPr>
            <a:r>
              <a:rPr lang="vi-VN" sz="7000" b="1" spc="164" dirty="0" smtClean="0">
                <a:solidFill>
                  <a:schemeClr val="accent4"/>
                </a:solidFill>
                <a:latin typeface="HP001 4 hang 1 ô ly" pitchFamily="34" charset="0"/>
                <a:cs typeface="Times New Roman" pitchFamily="18" charset="0"/>
              </a:rPr>
              <a:t>    Ở Thủ đô có Phố Thợ </a:t>
            </a:r>
          </a:p>
          <a:p>
            <a:pPr>
              <a:lnSpc>
                <a:spcPts val="7000"/>
              </a:lnSpc>
            </a:pPr>
            <a:endParaRPr lang="vi-VN" sz="7000" b="1" spc="164" dirty="0" smtClean="0">
              <a:solidFill>
                <a:schemeClr val="accent4"/>
              </a:solidFill>
              <a:latin typeface="HP001 4 hang 1 ô ly" pitchFamily="34" charset="0"/>
              <a:cs typeface="Times New Roman" pitchFamily="18" charset="0"/>
            </a:endParaRPr>
          </a:p>
          <a:p>
            <a:pPr>
              <a:lnSpc>
                <a:spcPts val="7000"/>
              </a:lnSpc>
            </a:pPr>
            <a:r>
              <a:rPr lang="vi-VN" sz="7000" b="1" spc="164" dirty="0" smtClean="0">
                <a:solidFill>
                  <a:schemeClr val="accent4"/>
                </a:solidFill>
                <a:latin typeface="HP001 4 hang 1 ô ly" pitchFamily="34" charset="0"/>
                <a:cs typeface="Times New Roman" pitchFamily="18" charset="0"/>
              </a:rPr>
              <a:t> Nhuộm. Bà em kể, xưa kia, </a:t>
            </a:r>
          </a:p>
          <a:p>
            <a:pPr>
              <a:lnSpc>
                <a:spcPts val="7000"/>
              </a:lnSpc>
            </a:pPr>
            <a:endParaRPr lang="vi-VN" sz="7000" b="1" spc="164" dirty="0" smtClean="0">
              <a:solidFill>
                <a:schemeClr val="accent4"/>
              </a:solidFill>
              <a:latin typeface="HP001 4 hang 1 ô ly" pitchFamily="34" charset="0"/>
              <a:cs typeface="Times New Roman" pitchFamily="18" charset="0"/>
            </a:endParaRPr>
          </a:p>
          <a:p>
            <a:pPr>
              <a:lnSpc>
                <a:spcPts val="7000"/>
              </a:lnSpc>
            </a:pPr>
            <a:r>
              <a:rPr lang="vi-VN" sz="7000" b="1" spc="164" dirty="0" smtClean="0">
                <a:solidFill>
                  <a:schemeClr val="accent4"/>
                </a:solidFill>
                <a:latin typeface="HP001 4 hang 1 ô ly" pitchFamily="34" charset="0"/>
                <a:cs typeface="Times New Roman" pitchFamily="18" charset="0"/>
              </a:rPr>
              <a:t> phố có </a:t>
            </a:r>
            <a:r>
              <a:rPr lang="vi-VN" sz="7000" b="1" spc="130" dirty="0" smtClean="0">
                <a:solidFill>
                  <a:schemeClr val="accent4"/>
                </a:solidFill>
                <a:latin typeface="HP001 4 hang 1 ô ly" pitchFamily="34" charset="0"/>
                <a:cs typeface="Times New Roman" pitchFamily="18" charset="0"/>
              </a:rPr>
              <a:t>nghề nhuộm</a:t>
            </a:r>
            <a:r>
              <a:rPr lang="vi-VN" sz="7000" b="1" spc="164" dirty="0" smtClean="0">
                <a:solidFill>
                  <a:schemeClr val="accent4"/>
                </a:solidFill>
                <a:latin typeface="HP001 4 hang 1 ô ly" pitchFamily="34" charset="0"/>
                <a:cs typeface="Times New Roman" pitchFamily="18" charset="0"/>
              </a:rPr>
              <a:t>.</a:t>
            </a:r>
            <a:endParaRPr lang="vi-VN" sz="7000" b="1" spc="164" dirty="0">
              <a:solidFill>
                <a:schemeClr val="accent4"/>
              </a:solidFill>
              <a:latin typeface="HP001 4 hang 1 ô ly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506872">
            <a:off x="1531513" y="1775006"/>
            <a:ext cx="637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spc="164" dirty="0" smtClean="0">
                <a:solidFill>
                  <a:schemeClr val="accent4"/>
                </a:solidFill>
                <a:latin typeface="HP001 4 hang 1 ô ly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747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Pictures\WhTsw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1"/>
            <a:ext cx="12282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758"/>
            <a:ext cx="12192000" cy="298424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240503" y="995230"/>
            <a:ext cx="2860766" cy="15283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t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ôm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hùm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376" y="56606"/>
            <a:ext cx="8255726" cy="5617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Con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luyện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UTM Avo" panose="02040603050506020204" pitchFamily="18" charset="0"/>
              </a:rPr>
              <a:t>sau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37142" y="2852382"/>
            <a:ext cx="2606722" cy="17469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búp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bê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38528" y="995230"/>
            <a:ext cx="2860766" cy="15283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hum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06221" y="2866027"/>
            <a:ext cx="3607190" cy="17469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hùm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nho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83028" y="995230"/>
            <a:ext cx="2860766" cy="152835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vo" panose="02040603050506020204" pitchFamily="18" charset="0"/>
              </a:rPr>
              <a:t>cúp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758" y="4415246"/>
            <a:ext cx="2442754" cy="2442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48245" y="1468582"/>
            <a:ext cx="3136895" cy="133881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uôm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2102" y="1742710"/>
            <a:ext cx="2286000" cy="101564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53 : </a:t>
            </a:r>
            <a:endParaRPr lang="en-US" sz="4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47860" y="2879679"/>
            <a:ext cx="7419732" cy="38719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8800" b="1" dirty="0" err="1">
                <a:solidFill>
                  <a:srgbClr val="008000"/>
                </a:solidFill>
                <a:latin typeface="UTM Avo" panose="02040603050506020204" pitchFamily="18" charset="0"/>
              </a:rPr>
              <a:t>uôm</a:t>
            </a:r>
            <a:endParaRPr lang="en-US" sz="8800" b="1" dirty="0">
              <a:solidFill>
                <a:srgbClr val="008000"/>
              </a:solidFill>
              <a:latin typeface="UTM Avo" panose="020406030505060202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0" y="107575"/>
            <a:ext cx="12192000" cy="250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8537" tIns="99268" rIns="198537" bIns="9926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000"/>
              </a:lnSpc>
            </a:pP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Thứ hai ngày 22 </a:t>
            </a:r>
            <a:r>
              <a:rPr lang="vi-VN" sz="4800" b="1" dirty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tháng </a:t>
            </a: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11 </a:t>
            </a:r>
            <a:r>
              <a:rPr lang="vi-VN" sz="4800" b="1" dirty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năm </a:t>
            </a: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2021</a:t>
            </a:r>
          </a:p>
          <a:p>
            <a:pPr algn="ctr">
              <a:lnSpc>
                <a:spcPts val="6000"/>
              </a:lnSpc>
            </a:pPr>
            <a:r>
              <a:rPr lang="vi-VN" sz="4800" b="1" dirty="0" smtClean="0">
                <a:solidFill>
                  <a:srgbClr val="FF0000"/>
                </a:solidFill>
                <a:latin typeface="HP001 4 hang 1 ô ly" pitchFamily="34" charset="0"/>
                <a:cs typeface="Times New Roman" pitchFamily="18" charset="0"/>
              </a:rPr>
              <a:t>Tiếng Việt</a:t>
            </a:r>
          </a:p>
          <a:p>
            <a:pPr algn="ctr">
              <a:lnSpc>
                <a:spcPts val="6000"/>
              </a:lnSpc>
            </a:pPr>
            <a:endParaRPr lang="vi-VN" sz="4800" b="1" dirty="0">
              <a:solidFill>
                <a:srgbClr val="FF0000"/>
              </a:solidFill>
              <a:latin typeface="HP001 4 hang 1 ô ly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7148" y="1072199"/>
            <a:ext cx="4570328" cy="1200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8000"/>
                </a:solidFill>
                <a:latin typeface="UTM Avo" panose="02040603050506020204" pitchFamily="18" charset="0"/>
              </a:rPr>
              <a:t>uôm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06628" y="2268396"/>
            <a:ext cx="1560017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u</a:t>
            </a:r>
            <a:r>
              <a:rPr lang="en-US" sz="6000" dirty="0" smtClean="0">
                <a:latin typeface="UTM Avo" panose="02040603050506020204" pitchFamily="18" charset="0"/>
              </a:rPr>
              <a:t>ô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16149" y="2288358"/>
            <a:ext cx="1545464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en-US" sz="5400" dirty="0" smtClean="0">
                <a:latin typeface="UTM Avo" panose="02040603050506020204" pitchFamily="18" charset="0"/>
              </a:rPr>
              <a:t>m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59099" y="3573486"/>
            <a:ext cx="7083379" cy="90095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vi-VN" sz="6000" dirty="0" smtClean="0">
                <a:latin typeface="UTM Avo" panose="02040603050506020204" pitchFamily="18" charset="0"/>
              </a:rPr>
              <a:t>u</a:t>
            </a:r>
            <a:r>
              <a:rPr lang="en-US" sz="6000" dirty="0" smtClean="0">
                <a:latin typeface="UTM Avo" panose="02040603050506020204" pitchFamily="18" charset="0"/>
              </a:rPr>
              <a:t>ô - </a:t>
            </a:r>
            <a:r>
              <a:rPr lang="en-US" sz="6000" dirty="0" err="1" smtClean="0">
                <a:latin typeface="UTM Avo" panose="02040603050506020204" pitchFamily="18" charset="0"/>
              </a:rPr>
              <a:t>mờ</a:t>
            </a:r>
            <a:r>
              <a:rPr lang="en-US" sz="6000" dirty="0" smtClean="0">
                <a:latin typeface="UTM Avo" panose="02040603050506020204" pitchFamily="18" charset="0"/>
              </a:rPr>
              <a:t> - </a:t>
            </a:r>
            <a:r>
              <a:rPr lang="en-US" sz="6000" dirty="0" err="1" smtClean="0">
                <a:latin typeface="UTM Avo" panose="02040603050506020204" pitchFamily="18" charset="0"/>
              </a:rPr>
              <a:t>uôm</a:t>
            </a:r>
            <a:endParaRPr lang="en-US" sz="6000" dirty="0">
              <a:latin typeface="UTM Avo" panose="02040603050506020204" pitchFamily="18" charset="0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3" y="3233274"/>
            <a:ext cx="2862353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0319238" y="33536"/>
            <a:ext cx="435661" cy="1140096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>
              <a:lnSpc>
                <a:spcPct val="120000"/>
              </a:lnSpc>
            </a:pPr>
            <a:endParaRPr lang="en-IN" sz="1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316507" y="1941189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0624449" y="1173632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0220503" y="1"/>
            <a:ext cx="435661" cy="126212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>
              <a:lnSpc>
                <a:spcPct val="120000"/>
              </a:lnSpc>
            </a:pPr>
            <a:endParaRPr lang="en-IN" sz="1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0441762" y="44842"/>
            <a:ext cx="435661" cy="187288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>
              <a:lnSpc>
                <a:spcPct val="120000"/>
              </a:lnSpc>
            </a:pPr>
            <a:endParaRPr lang="en-IN" sz="15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9991530" y="1258463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" y="33536"/>
            <a:ext cx="3296992" cy="8098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en-US" sz="3600" dirty="0" smtClean="0">
                <a:latin typeface="UTM Avo" panose="02040603050506020204" pitchFamily="18" charset="0"/>
              </a:rPr>
              <a:t>1. </a:t>
            </a:r>
            <a:r>
              <a:rPr lang="en-US" sz="3600" dirty="0" err="1" smtClean="0">
                <a:latin typeface="UTM Avo" panose="02040603050506020204" pitchFamily="18" charset="0"/>
              </a:rPr>
              <a:t>Làm</a:t>
            </a:r>
            <a:r>
              <a:rPr lang="en-US" sz="3600" dirty="0" smtClean="0">
                <a:latin typeface="UTM Avo" panose="020406030505060202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</a:rPr>
              <a:t>quen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39563" y="4705404"/>
            <a:ext cx="4462689" cy="10984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6000" b="1" dirty="0" smtClean="0">
                <a:solidFill>
                  <a:schemeClr val="accent3"/>
                </a:solidFill>
              </a:rPr>
              <a:t>b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vi-VN" sz="5400" b="1" dirty="0" smtClean="0">
                <a:solidFill>
                  <a:srgbClr val="FF0000"/>
                </a:solidFill>
              </a:rPr>
              <a:t>ồ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endParaRPr lang="en-US" sz="54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39563" y="5789287"/>
            <a:ext cx="1785726" cy="7453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rgbClr val="FFFF0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125289" y="5789287"/>
            <a:ext cx="2676964" cy="74535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6000" b="1" dirty="0" smtClean="0">
                <a:solidFill>
                  <a:schemeClr val="tx1"/>
                </a:solidFill>
                <a:latin typeface="+mj-lt"/>
              </a:rPr>
              <a:t>uồm</a:t>
            </a:r>
            <a:endParaRPr lang="en-US" sz="6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1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1" y="1"/>
            <a:ext cx="9799093" cy="479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323840" y="4799144"/>
            <a:ext cx="4299045" cy="156965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sz="9600" dirty="0" smtClean="0"/>
              <a:t> </a:t>
            </a:r>
            <a:r>
              <a:rPr lang="vi-VN" sz="9600" dirty="0" smtClean="0"/>
              <a:t> </a:t>
            </a:r>
            <a:r>
              <a:rPr lang="en-US" sz="9600" dirty="0" smtClean="0"/>
              <a:t> </a:t>
            </a:r>
            <a:r>
              <a:rPr lang="vi-VN" sz="7200" b="1" dirty="0" smtClean="0"/>
              <a:t>b</a:t>
            </a:r>
            <a:r>
              <a:rPr lang="en-US" sz="7200" b="1" dirty="0" smtClean="0">
                <a:solidFill>
                  <a:srgbClr val="FF0000"/>
                </a:solidFill>
              </a:rPr>
              <a:t>u</a:t>
            </a:r>
            <a:r>
              <a:rPr lang="vi-VN" sz="7200" b="1" dirty="0" smtClean="0">
                <a:solidFill>
                  <a:srgbClr val="FF0000"/>
                </a:solidFill>
              </a:rPr>
              <a:t>ồ</a:t>
            </a:r>
            <a:r>
              <a:rPr lang="en-US" sz="7200" b="1" dirty="0" smtClean="0">
                <a:solidFill>
                  <a:srgbClr val="FF0000"/>
                </a:solidFill>
              </a:rPr>
              <a:t>m</a:t>
            </a:r>
            <a:endParaRPr lang="vi-VN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5" grpId="0" animBg="1"/>
      <p:bldP spid="45" grpId="0" animBg="1"/>
      <p:bldP spid="46" grpId="0" animBg="1"/>
      <p:bldP spid="47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833" y="4606492"/>
            <a:ext cx="1777749" cy="2251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2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80" y="3624065"/>
            <a:ext cx="2419003" cy="37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1" y="3233274"/>
            <a:ext cx="3624726" cy="3624726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124902" y="210887"/>
            <a:ext cx="5145642" cy="98590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6" rIns="91433" bIns="45716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UTM Avo" panose="02040603050506020204" pitchFamily="18" charset="0"/>
              </a:rPr>
              <a:t>Nghỉ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giải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lao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95" y="3233274"/>
            <a:ext cx="3624726" cy="3624726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76" y="3233274"/>
            <a:ext cx="3624726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0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3" tIns="45716" rIns="91433" bIns="45716"/>
          <a:lstStyle/>
          <a:p>
            <a:endParaRPr lang="zh-CN" altLang="en-US" sz="2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7" name="Picture 3" descr="C:\Users\Administrator\Pictures\qua-queo-1280x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24029"/>
            <a:ext cx="4876036" cy="231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18267" y="6036156"/>
            <a:ext cx="2125014" cy="584767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UTM Avo" pitchFamily="18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um t</a:t>
            </a:r>
            <a:r>
              <a:rPr lang="vi-VN" sz="3200" dirty="0" smtClean="0">
                <a:solidFill>
                  <a:srgbClr val="FF0000"/>
                </a:solidFill>
                <a:latin typeface=".VnAvant" pitchFamily="34" charset="0"/>
              </a:rPr>
              <a:t>ïm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08" y="3454398"/>
            <a:ext cx="5141509" cy="257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417269"/>
            <a:ext cx="4628444" cy="261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5957" y="249439"/>
            <a:ext cx="4857350" cy="23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072298" y="2572182"/>
            <a:ext cx="2727235" cy="584767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vi-VN" sz="3200" dirty="0" smtClean="0">
                <a:latin typeface=".VnAvant" pitchFamily="34" charset="0"/>
              </a:rPr>
              <a:t> </a:t>
            </a:r>
            <a:r>
              <a:rPr lang="vi-VN" sz="3200" dirty="0" smtClean="0">
                <a:solidFill>
                  <a:srgbClr val="7030A0"/>
                </a:solidFill>
                <a:latin typeface=".VnAvant" pitchFamily="34" charset="0"/>
              </a:rPr>
              <a:t>qu¶ muçm</a:t>
            </a:r>
            <a:endParaRPr lang="vi-VN" sz="32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45689" y="6047446"/>
            <a:ext cx="2111022" cy="584767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vi-VN" sz="3200" dirty="0" smtClean="0">
                <a:latin typeface=".VnAvant" pitchFamily="34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.VnAvant" pitchFamily="34" charset="0"/>
              </a:rPr>
              <a:t>nhuém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25184" y="2617066"/>
            <a:ext cx="2727235" cy="584767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r>
              <a:rPr lang="vi-VN" sz="3200" dirty="0" smtClean="0">
                <a:latin typeface=".VnAvant" pitchFamily="34" charset="0"/>
              </a:rPr>
              <a:t> </a:t>
            </a:r>
            <a:r>
              <a:rPr lang="vi-VN" sz="3200" dirty="0" smtClean="0">
                <a:solidFill>
                  <a:srgbClr val="7030A0"/>
                </a:solidFill>
                <a:latin typeface=".VnAvant" pitchFamily="34" charset="0"/>
              </a:rPr>
              <a:t>sum häp</a:t>
            </a:r>
            <a:endParaRPr lang="vi-VN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204</Words>
  <Application>Microsoft Office PowerPoint</Application>
  <PresentationFormat>Custom</PresentationFormat>
  <Paragraphs>71</Paragraphs>
  <Slides>18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79</cp:revision>
  <dcterms:created xsi:type="dcterms:W3CDTF">2020-08-10T07:03:43Z</dcterms:created>
  <dcterms:modified xsi:type="dcterms:W3CDTF">2021-11-25T03:15:35Z</dcterms:modified>
</cp:coreProperties>
</file>